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handoutMasterIdLst>
    <p:handoutMasterId r:id="rId17"/>
  </p:handoutMasterIdLst>
  <p:sldIdLst>
    <p:sldId id="256" r:id="rId2"/>
    <p:sldId id="257" r:id="rId3"/>
    <p:sldId id="274" r:id="rId4"/>
    <p:sldId id="273" r:id="rId5"/>
    <p:sldId id="258" r:id="rId6"/>
    <p:sldId id="259" r:id="rId7"/>
    <p:sldId id="268" r:id="rId8"/>
    <p:sldId id="260" r:id="rId9"/>
    <p:sldId id="261" r:id="rId10"/>
    <p:sldId id="269" r:id="rId11"/>
    <p:sldId id="270" r:id="rId12"/>
    <p:sldId id="271" r:id="rId13"/>
    <p:sldId id="272" r:id="rId14"/>
    <p:sldId id="267" r:id="rId15"/>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000000"/>
          </p15:clr>
        </p15:guide>
        <p15:guide id="2" pos="2880">
          <p15:clr>
            <a:srgbClr val="000000"/>
          </p15:clr>
        </p15:guide>
      </p15:sldGuideLst>
    </p:ext>
    <p:ext uri="{2D200454-40CA-4A62-9FC3-DE9A4176ACB9}">
      <p15:notesGuideLst xmlns=""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8" roundtripDataSignature="AMtx7mjo2JpmzejRwAypx1pHziEv9dyu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57" d="100"/>
          <a:sy n="57" d="100"/>
        </p:scale>
        <p:origin x="-282" y="-102"/>
      </p:cViewPr>
      <p:guideLst>
        <p:guide orient="horz" pos="2160"/>
        <p:guide pos="2880"/>
      </p:guideLst>
    </p:cSldViewPr>
  </p:slideViewPr>
  <p:notesTextViewPr>
    <p:cViewPr>
      <p:scale>
        <a:sx n="1" d="1"/>
        <a:sy n="1" d="1"/>
      </p:scale>
      <p:origin x="0" y="0"/>
    </p:cViewPr>
  </p:notesTextViewPr>
  <p:notesViewPr>
    <p:cSldViewPr snapToGrid="0">
      <p:cViewPr varScale="1">
        <p:scale>
          <a:sx n="69" d="100"/>
          <a:sy n="69" d="100"/>
        </p:scale>
        <p:origin x="-21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DFC9AE-31B2-48C8-8D37-128C700846DB}" type="datetimeFigureOut">
              <a:rPr lang="en-IN" smtClean="0"/>
              <a:pPr/>
              <a:t>29-03-2023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8FE5B9-A785-461C-819A-BD6B36F32FA0}" type="slidenum">
              <a:rPr lang="en-IN" smtClean="0"/>
              <a:pPr/>
              <a:t>‹#›</a:t>
            </a:fld>
            <a:endParaRPr lang="en-IN"/>
          </a:p>
        </p:txBody>
      </p:sp>
    </p:spTree>
    <p:extLst>
      <p:ext uri="{BB962C8B-B14F-4D97-AF65-F5344CB8AC3E}">
        <p14:creationId xmlns="" xmlns:p14="http://schemas.microsoft.com/office/powerpoint/2010/main" val="3336521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 xmlns:p14="http://schemas.microsoft.com/office/powerpoint/2010/main" val="14027527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464728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533297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533297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533297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533297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55666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24205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24205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24205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422328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5279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45279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434852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533297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178D70B-1826-4B05-BB3C-877E41F0034E}" type="datetime1">
              <a:rPr lang="en-US" smtClean="0"/>
              <a:pPr/>
              <a:t>3/29/2023</a:t>
            </a:fld>
            <a:endParaRPr/>
          </a:p>
        </p:txBody>
      </p:sp>
      <p:sp>
        <p:nvSpPr>
          <p:cNvPr id="19" name="Google Shape;19;p1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20" name="Google Shape;20;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5924550" y="-3181350"/>
            <a:ext cx="7048500" cy="16611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BD57B10-C955-48FF-9178-09FD24E19004}" type="datetime1">
              <a:rPr lang="en-US" smtClean="0"/>
              <a:pPr/>
              <a:t>3/29/2023</a:t>
            </a:fld>
            <a:endParaRPr/>
          </a:p>
        </p:txBody>
      </p:sp>
      <p:sp>
        <p:nvSpPr>
          <p:cNvPr id="78" name="Google Shape;78;p2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79" name="Google Shape;79;p2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BC76C97-2415-42CE-943E-4D2005649701}" type="datetime1">
              <a:rPr lang="en-US" smtClean="0"/>
              <a:pPr/>
              <a:t>3/29/2023</a:t>
            </a:fld>
            <a:endParaRPr/>
          </a:p>
        </p:txBody>
      </p:sp>
      <p:sp>
        <p:nvSpPr>
          <p:cNvPr id="84" name="Google Shape;84;p24"/>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85" name="Google Shape;85;p2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1E034AD-916A-46C0-82DA-FE1A2660D2C6}" type="datetime1">
              <a:rPr lang="en-US" smtClean="0"/>
              <a:pPr/>
              <a:t>3/29/2023</a:t>
            </a:fld>
            <a:endParaRPr/>
          </a:p>
        </p:txBody>
      </p:sp>
      <p:sp>
        <p:nvSpPr>
          <p:cNvPr id="25" name="Google Shape;25;p15"/>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26" name="Google Shape;26;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AA4BF5F-50CA-4CB7-B1D0-649F9EC530A7}" type="datetime1">
              <a:rPr lang="en-US" smtClean="0"/>
              <a:pPr/>
              <a:t>3/29/2023</a:t>
            </a:fld>
            <a:endParaRPr/>
          </a:p>
        </p:txBody>
      </p:sp>
      <p:sp>
        <p:nvSpPr>
          <p:cNvPr id="31" name="Google Shape;31;p16"/>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32" name="Google Shape;32;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dk1"/>
                </a:solidFill>
                <a:latin typeface="Cambria"/>
                <a:ea typeface="Cambria"/>
                <a:cs typeface="Cambria"/>
                <a:sym typeface="Cambria"/>
              </a:defRPr>
            </a:lvl1pPr>
            <a:lvl2pPr marL="0" lvl="1" indent="0" algn="r">
              <a:spcBef>
                <a:spcPts val="0"/>
              </a:spcBef>
              <a:buNone/>
              <a:defRPr sz="1400" b="0" i="0" u="none" strike="noStrike" cap="none">
                <a:solidFill>
                  <a:schemeClr val="dk1"/>
                </a:solidFill>
                <a:latin typeface="Cambria"/>
                <a:ea typeface="Cambria"/>
                <a:cs typeface="Cambria"/>
                <a:sym typeface="Cambria"/>
              </a:defRPr>
            </a:lvl2pPr>
            <a:lvl3pPr marL="0" lvl="2" indent="0" algn="r">
              <a:spcBef>
                <a:spcPts val="0"/>
              </a:spcBef>
              <a:buNone/>
              <a:defRPr sz="1400" b="0" i="0" u="none" strike="noStrike" cap="none">
                <a:solidFill>
                  <a:schemeClr val="dk1"/>
                </a:solidFill>
                <a:latin typeface="Cambria"/>
                <a:ea typeface="Cambria"/>
                <a:cs typeface="Cambria"/>
                <a:sym typeface="Cambria"/>
              </a:defRPr>
            </a:lvl3pPr>
            <a:lvl4pPr marL="0" lvl="3" indent="0" algn="r">
              <a:spcBef>
                <a:spcPts val="0"/>
              </a:spcBef>
              <a:buNone/>
              <a:defRPr sz="1400" b="0" i="0" u="none" strike="noStrike" cap="none">
                <a:solidFill>
                  <a:schemeClr val="dk1"/>
                </a:solidFill>
                <a:latin typeface="Cambria"/>
                <a:ea typeface="Cambria"/>
                <a:cs typeface="Cambria"/>
                <a:sym typeface="Cambria"/>
              </a:defRPr>
            </a:lvl4pPr>
            <a:lvl5pPr marL="0" lvl="4" indent="0" algn="r">
              <a:spcBef>
                <a:spcPts val="0"/>
              </a:spcBef>
              <a:buNone/>
              <a:defRPr sz="1400" b="0" i="0" u="none" strike="noStrike" cap="none">
                <a:solidFill>
                  <a:schemeClr val="dk1"/>
                </a:solidFill>
                <a:latin typeface="Cambria"/>
                <a:ea typeface="Cambria"/>
                <a:cs typeface="Cambria"/>
                <a:sym typeface="Cambria"/>
              </a:defRPr>
            </a:lvl5pPr>
            <a:lvl6pPr marL="0" lvl="5" indent="0" algn="r">
              <a:spcBef>
                <a:spcPts val="0"/>
              </a:spcBef>
              <a:buNone/>
              <a:defRPr sz="1400" b="0" i="0" u="none" strike="noStrike" cap="none">
                <a:solidFill>
                  <a:schemeClr val="dk1"/>
                </a:solidFill>
                <a:latin typeface="Cambria"/>
                <a:ea typeface="Cambria"/>
                <a:cs typeface="Cambria"/>
                <a:sym typeface="Cambria"/>
              </a:defRPr>
            </a:lvl6pPr>
            <a:lvl7pPr marL="0" lvl="6" indent="0" algn="r">
              <a:spcBef>
                <a:spcPts val="0"/>
              </a:spcBef>
              <a:buNone/>
              <a:defRPr sz="1400" b="0" i="0" u="none" strike="noStrike" cap="none">
                <a:solidFill>
                  <a:schemeClr val="dk1"/>
                </a:solidFill>
                <a:latin typeface="Cambria"/>
                <a:ea typeface="Cambria"/>
                <a:cs typeface="Cambria"/>
                <a:sym typeface="Cambria"/>
              </a:defRPr>
            </a:lvl7pPr>
            <a:lvl8pPr marL="0" lvl="7" indent="0" algn="r">
              <a:spcBef>
                <a:spcPts val="0"/>
              </a:spcBef>
              <a:buNone/>
              <a:defRPr sz="1400" b="0" i="0" u="none" strike="noStrike" cap="none">
                <a:solidFill>
                  <a:schemeClr val="dk1"/>
                </a:solidFill>
                <a:latin typeface="Cambria"/>
                <a:ea typeface="Cambria"/>
                <a:cs typeface="Cambria"/>
                <a:sym typeface="Cambria"/>
              </a:defRPr>
            </a:lvl8pPr>
            <a:lvl9pPr marL="0" lvl="8" indent="0" algn="r">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DF680F8-ABF9-4F1F-9D0F-2B853DB8A40B}" type="datetime1">
              <a:rPr lang="en-US" smtClean="0"/>
              <a:pPr/>
              <a:t>3/29/2023</a:t>
            </a:fld>
            <a:endParaRPr/>
          </a:p>
        </p:txBody>
      </p:sp>
      <p:sp>
        <p:nvSpPr>
          <p:cNvPr id="37" name="Google Shape;37;p17"/>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38" name="Google Shape;38;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7A57B83-B42F-48F9-B440-97CFDB6FD721}" type="datetime1">
              <a:rPr lang="en-US" smtClean="0"/>
              <a:pPr/>
              <a:t>3/29/2023</a:t>
            </a:fld>
            <a:endParaRPr/>
          </a:p>
        </p:txBody>
      </p:sp>
      <p:sp>
        <p:nvSpPr>
          <p:cNvPr id="44" name="Google Shape;44;p18"/>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45" name="Google Shape;45;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9"/>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E205E00-D51D-4D8F-947E-5591ABB57F69}" type="datetime1">
              <a:rPr lang="en-US" smtClean="0"/>
              <a:pPr/>
              <a:t>3/29/2023</a:t>
            </a:fld>
            <a:endParaRPr/>
          </a:p>
        </p:txBody>
      </p:sp>
      <p:sp>
        <p:nvSpPr>
          <p:cNvPr id="53" name="Google Shape;53;p19"/>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54" name="Google Shape;54;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20"/>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88247DC-EE44-4382-9299-03B22B7D4330}" type="datetime1">
              <a:rPr lang="en-US" smtClean="0"/>
              <a:pPr/>
              <a:t>3/29/2023</a:t>
            </a:fld>
            <a:endParaRPr/>
          </a:p>
        </p:txBody>
      </p:sp>
      <p:sp>
        <p:nvSpPr>
          <p:cNvPr id="58" name="Google Shape;58;p20"/>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59" name="Google Shape;59;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5F5C5B9-F364-4975-8089-DCB1F4C0E318}" type="datetime1">
              <a:rPr lang="en-US" smtClean="0"/>
              <a:pPr/>
              <a:t>3/29/2023</a:t>
            </a:fld>
            <a:endParaRPr/>
          </a:p>
        </p:txBody>
      </p:sp>
      <p:sp>
        <p:nvSpPr>
          <p:cNvPr id="65" name="Google Shape;65;p21"/>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66" name="Google Shape;66;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96A5C6F-C9BC-4D52-A170-CC58AB57F4C7}" type="datetime1">
              <a:rPr lang="en-US" smtClean="0"/>
              <a:pPr/>
              <a:t>3/29/2023</a:t>
            </a:fld>
            <a:endParaRPr/>
          </a:p>
        </p:txBody>
      </p:sp>
      <p:sp>
        <p:nvSpPr>
          <p:cNvPr id="72" name="Google Shape;72;p22"/>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smtClean="0"/>
              <a:t>Overview of Mass-Storage-21UCU404-Operating System  </a:t>
            </a:r>
            <a:endParaRPr/>
          </a:p>
        </p:txBody>
      </p:sp>
      <p:sp>
        <p:nvSpPr>
          <p:cNvPr id="73" name="Google Shape;73;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/X</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3352800" y="495300"/>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1143000" y="1600200"/>
            <a:ext cx="16611600" cy="7048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FEA911FD-30E2-45A0-A3E2-A348DE193BC7}" type="datetime1">
              <a:rPr lang="en-US" smtClean="0"/>
              <a:pPr/>
              <a:t>3/29/2023</a:t>
            </a:fld>
            <a:endParaRPr/>
          </a:p>
        </p:txBody>
      </p:sp>
      <p:sp>
        <p:nvSpPr>
          <p:cNvPr id="13" name="Google Shape;13;p13"/>
          <p:cNvSpPr txBox="1">
            <a:spLocks noGrp="1"/>
          </p:cNvSpPr>
          <p:nvPr>
            <p:ph type="ftr" idx="11"/>
          </p:nvPr>
        </p:nvSpPr>
        <p:spPr>
          <a:xfrm>
            <a:off x="3124200" y="9639300"/>
            <a:ext cx="118872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smtClean="0"/>
              <a:t>Overview of Mass-Storage-21UCU404-Operating System  </a:t>
            </a:r>
            <a:endParaRPr/>
          </a:p>
        </p:txBody>
      </p:sp>
      <p:sp>
        <p:nvSpPr>
          <p:cNvPr id="14" name="Google Shape;14;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chemeClr val="dk1"/>
                </a:solidFill>
                <a:latin typeface="Cambria"/>
                <a:ea typeface="Cambria"/>
                <a:cs typeface="Cambria"/>
                <a:sym typeface="Cambria"/>
              </a:defRPr>
            </a:lvl1pPr>
            <a:lvl2pPr marL="0" marR="0" lvl="1" indent="0" algn="r" rtl="0">
              <a:spcBef>
                <a:spcPts val="0"/>
              </a:spcBef>
              <a:buNone/>
              <a:defRPr sz="1400" b="0" i="0" u="none" strike="noStrike" cap="none">
                <a:solidFill>
                  <a:schemeClr val="dk1"/>
                </a:solidFill>
                <a:latin typeface="Cambria"/>
                <a:ea typeface="Cambria"/>
                <a:cs typeface="Cambria"/>
                <a:sym typeface="Cambria"/>
              </a:defRPr>
            </a:lvl2pPr>
            <a:lvl3pPr marL="0" marR="0" lvl="2" indent="0" algn="r" rtl="0">
              <a:spcBef>
                <a:spcPts val="0"/>
              </a:spcBef>
              <a:buNone/>
              <a:defRPr sz="1400" b="0" i="0" u="none" strike="noStrike" cap="none">
                <a:solidFill>
                  <a:schemeClr val="dk1"/>
                </a:solidFill>
                <a:latin typeface="Cambria"/>
                <a:ea typeface="Cambria"/>
                <a:cs typeface="Cambria"/>
                <a:sym typeface="Cambria"/>
              </a:defRPr>
            </a:lvl3pPr>
            <a:lvl4pPr marL="0" marR="0" lvl="3" indent="0" algn="r" rtl="0">
              <a:spcBef>
                <a:spcPts val="0"/>
              </a:spcBef>
              <a:buNone/>
              <a:defRPr sz="1400" b="0" i="0" u="none" strike="noStrike" cap="none">
                <a:solidFill>
                  <a:schemeClr val="dk1"/>
                </a:solidFill>
                <a:latin typeface="Cambria"/>
                <a:ea typeface="Cambria"/>
                <a:cs typeface="Cambria"/>
                <a:sym typeface="Cambria"/>
              </a:defRPr>
            </a:lvl4pPr>
            <a:lvl5pPr marL="0" marR="0" lvl="4" indent="0" algn="r" rtl="0">
              <a:spcBef>
                <a:spcPts val="0"/>
              </a:spcBef>
              <a:buNone/>
              <a:defRPr sz="1400" b="0" i="0" u="none" strike="noStrike" cap="none">
                <a:solidFill>
                  <a:schemeClr val="dk1"/>
                </a:solidFill>
                <a:latin typeface="Cambria"/>
                <a:ea typeface="Cambria"/>
                <a:cs typeface="Cambria"/>
                <a:sym typeface="Cambria"/>
              </a:defRPr>
            </a:lvl5pPr>
            <a:lvl6pPr marL="0" marR="0" lvl="5" indent="0" algn="r" rtl="0">
              <a:spcBef>
                <a:spcPts val="0"/>
              </a:spcBef>
              <a:buNone/>
              <a:defRPr sz="1400" b="0" i="0" u="none" strike="noStrike" cap="none">
                <a:solidFill>
                  <a:schemeClr val="dk1"/>
                </a:solidFill>
                <a:latin typeface="Cambria"/>
                <a:ea typeface="Cambria"/>
                <a:cs typeface="Cambria"/>
                <a:sym typeface="Cambria"/>
              </a:defRPr>
            </a:lvl6pPr>
            <a:lvl7pPr marL="0" marR="0" lvl="6" indent="0" algn="r" rtl="0">
              <a:spcBef>
                <a:spcPts val="0"/>
              </a:spcBef>
              <a:buNone/>
              <a:defRPr sz="1400" b="0" i="0" u="none" strike="noStrike" cap="none">
                <a:solidFill>
                  <a:schemeClr val="dk1"/>
                </a:solidFill>
                <a:latin typeface="Cambria"/>
                <a:ea typeface="Cambria"/>
                <a:cs typeface="Cambria"/>
                <a:sym typeface="Cambria"/>
              </a:defRPr>
            </a:lvl7pPr>
            <a:lvl8pPr marL="0" marR="0" lvl="7" indent="0" algn="r" rtl="0">
              <a:spcBef>
                <a:spcPts val="0"/>
              </a:spcBef>
              <a:buNone/>
              <a:defRPr sz="1400" b="0" i="0" u="none" strike="noStrike" cap="none">
                <a:solidFill>
                  <a:schemeClr val="dk1"/>
                </a:solidFill>
                <a:latin typeface="Cambria"/>
                <a:ea typeface="Cambria"/>
                <a:cs typeface="Cambria"/>
                <a:sym typeface="Cambria"/>
              </a:defRPr>
            </a:lvl8pPr>
            <a:lvl9pPr marL="0" marR="0" lvl="8" indent="0" algn="r" rtl="0">
              <a:spcBef>
                <a:spcPts val="0"/>
              </a:spcBef>
              <a:buNone/>
              <a:defRPr sz="14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r>
              <a:rPr lang="en-US"/>
              <a:t> / 12</a:t>
            </a:r>
            <a:endParaRPr/>
          </a:p>
        </p:txBody>
      </p:sp>
      <p:pic>
        <p:nvPicPr>
          <p:cNvPr id="15" name="Google Shape;15;p13"/>
          <p:cNvPicPr preferRelativeResize="0"/>
          <p:nvPr/>
        </p:nvPicPr>
        <p:blipFill rotWithShape="1">
          <a:blip r:embed="rId13">
            <a:alphaModFix/>
          </a:blip>
          <a:srcRect/>
          <a:stretch/>
        </p:blipFill>
        <p:spPr>
          <a:xfrm>
            <a:off x="474002" y="406400"/>
            <a:ext cx="1596097" cy="933227"/>
          </a:xfrm>
          <a:prstGeom prst="rect">
            <a:avLst/>
          </a:prstGeom>
          <a:noFill/>
          <a:ln>
            <a:noFill/>
          </a:ln>
        </p:spPr>
      </p:pic>
      <p:pic>
        <p:nvPicPr>
          <p:cNvPr id="3" name="Picture 2"/>
          <p:cNvPicPr>
            <a:picLocks noChangeAspect="1"/>
          </p:cNvPicPr>
          <p:nvPr userDrawn="1"/>
        </p:nvPicPr>
        <p:blipFill>
          <a:blip r:embed="rId14">
            <a:extLst>
              <a:ext uri="{28A0092B-C50C-407E-A947-70E740481C1C}">
                <a14:useLocalDpi xmlns="" xmlns:a14="http://schemas.microsoft.com/office/drawing/2010/main" val="0"/>
              </a:ext>
            </a:extLst>
          </a:blip>
          <a:stretch>
            <a:fillRect/>
          </a:stretch>
        </p:blipFill>
        <p:spPr>
          <a:xfrm>
            <a:off x="16706264" y="274124"/>
            <a:ext cx="1324411" cy="1255542"/>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sp>
        <p:nvSpPr>
          <p:cNvPr id="7" name="Freeform 3"/>
          <p:cNvSpPr/>
          <p:nvPr/>
        </p:nvSpPr>
        <p:spPr>
          <a:xfrm>
            <a:off x="1995054" y="0"/>
            <a:ext cx="13620083" cy="10287000"/>
          </a:xfrm>
          <a:custGeom>
            <a:avLst/>
            <a:gdLst/>
            <a:ahLst/>
            <a:cxnLst/>
            <a:rect l="l" t="t" r="r" b="b"/>
            <a:pathLst>
              <a:path w="2868730" h="302802">
                <a:moveTo>
                  <a:pt x="0" y="0"/>
                </a:moveTo>
                <a:lnTo>
                  <a:pt x="2868730" y="0"/>
                </a:lnTo>
                <a:lnTo>
                  <a:pt x="2868730" y="302802"/>
                </a:lnTo>
                <a:lnTo>
                  <a:pt x="0" y="302802"/>
                </a:lnTo>
                <a:close/>
              </a:path>
            </a:pathLst>
          </a:custGeom>
          <a:solidFill>
            <a:srgbClr val="72C02C">
              <a:alpha val="80000"/>
            </a:srgbClr>
          </a:solidFill>
        </p:spPr>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1763845" y="326627"/>
            <a:ext cx="14120038" cy="47397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400" b="1" dirty="0" err="1">
                <a:solidFill>
                  <a:schemeClr val="dk1"/>
                </a:solidFill>
                <a:latin typeface="Cambria"/>
                <a:ea typeface="Cambria"/>
                <a:sym typeface="Cambria"/>
              </a:rPr>
              <a:t>Dr.</a:t>
            </a:r>
            <a:r>
              <a:rPr lang="en-IN" sz="3400" b="1" dirty="0">
                <a:solidFill>
                  <a:schemeClr val="dk1"/>
                </a:solidFill>
                <a:latin typeface="Cambria"/>
                <a:ea typeface="Cambria"/>
                <a:sym typeface="Cambria"/>
              </a:rPr>
              <a:t> SNS RAJALAKSHMI COLLEGE OF ARTS &amp; SCIENCE (Autonomous)</a:t>
            </a:r>
          </a:p>
          <a:p>
            <a:pPr marL="0" marR="0" lvl="0" indent="0" algn="ctr" rtl="0">
              <a:spcBef>
                <a:spcPts val="0"/>
              </a:spcBef>
              <a:spcAft>
                <a:spcPts val="0"/>
              </a:spcAft>
              <a:buNone/>
            </a:pPr>
            <a:r>
              <a:rPr lang="en-IN" sz="2800" b="1" dirty="0">
                <a:solidFill>
                  <a:schemeClr val="dk1"/>
                </a:solidFill>
                <a:latin typeface="Cambria"/>
                <a:ea typeface="Cambria"/>
                <a:sym typeface="Cambria"/>
              </a:rPr>
              <a:t>Coimbatore -641049</a:t>
            </a:r>
          </a:p>
          <a:p>
            <a:pPr marL="0" marR="0" lvl="0" indent="0" algn="ctr" rtl="0">
              <a:spcBef>
                <a:spcPts val="0"/>
              </a:spcBef>
              <a:spcAft>
                <a:spcPts val="0"/>
              </a:spcAft>
              <a:buNone/>
            </a:pPr>
            <a:endParaRPr lang="en-IN" sz="2800" b="1" dirty="0">
              <a:solidFill>
                <a:schemeClr val="dk1"/>
              </a:solidFill>
              <a:latin typeface="Cambria"/>
              <a:ea typeface="Cambria"/>
              <a:sym typeface="Cambria"/>
            </a:endParaRPr>
          </a:p>
          <a:p>
            <a:pPr marL="0" marR="0" lvl="0" indent="0" algn="ctr" rtl="0">
              <a:spcBef>
                <a:spcPts val="0"/>
              </a:spcBef>
              <a:spcAft>
                <a:spcPts val="0"/>
              </a:spcAft>
              <a:buNone/>
            </a:pPr>
            <a:r>
              <a:rPr lang="en-US" sz="2400" b="0" i="0" u="none" strike="noStrike" cap="none" dirty="0">
                <a:solidFill>
                  <a:schemeClr val="dk1"/>
                </a:solidFill>
                <a:latin typeface="Cambria"/>
                <a:ea typeface="Cambria"/>
                <a:cs typeface="Cambria"/>
                <a:sym typeface="Cambria"/>
              </a:rPr>
              <a:t>Accredited by NAAC(Cycle–III) with ‘A+’ Grade</a:t>
            </a:r>
            <a:endParaRPr dirty="0"/>
          </a:p>
          <a:p>
            <a:pPr lvl="0" algn="ctr"/>
            <a:r>
              <a:rPr lang="en-US" sz="2400" dirty="0">
                <a:solidFill>
                  <a:schemeClr val="dk1"/>
                </a:solidFill>
                <a:latin typeface="Cambria"/>
                <a:ea typeface="Cambria"/>
                <a:cs typeface="Cambria"/>
                <a:sym typeface="Cambria"/>
              </a:rPr>
              <a:t>(Recognized by UGC, </a:t>
            </a:r>
            <a:r>
              <a:rPr lang="en-US" sz="2400" b="0" i="0" u="none" strike="noStrike" cap="none" dirty="0">
                <a:solidFill>
                  <a:schemeClr val="dk1"/>
                </a:solidFill>
                <a:latin typeface="Cambria"/>
                <a:ea typeface="Cambria"/>
                <a:cs typeface="Cambria"/>
                <a:sym typeface="Cambria"/>
              </a:rPr>
              <a:t>Approved by AICTE, New Delhi and </a:t>
            </a:r>
            <a:r>
              <a:rPr lang="en-US" sz="2400" dirty="0">
                <a:solidFill>
                  <a:schemeClr val="dk1"/>
                </a:solidFill>
                <a:latin typeface="Cambria"/>
                <a:ea typeface="Cambria"/>
                <a:cs typeface="Cambria"/>
                <a:sym typeface="Cambria"/>
              </a:rPr>
              <a:t> </a:t>
            </a:r>
          </a:p>
          <a:p>
            <a:pPr lvl="0" algn="ctr"/>
            <a:r>
              <a:rPr lang="en-US" sz="2400" dirty="0">
                <a:solidFill>
                  <a:schemeClr val="dk1"/>
                </a:solidFill>
                <a:latin typeface="Cambria"/>
                <a:ea typeface="Cambria"/>
                <a:cs typeface="Cambria"/>
                <a:sym typeface="Cambria"/>
              </a:rPr>
              <a:t>Affiliated to Bharathiar University, Coimbatore) </a:t>
            </a:r>
          </a:p>
          <a:p>
            <a:pPr lvl="0" algn="ctr"/>
            <a:endParaRPr lang="en-US" sz="2400" b="1" i="0" u="none" strike="noStrike" cap="none" dirty="0">
              <a:solidFill>
                <a:schemeClr val="dk1"/>
              </a:solidFill>
              <a:latin typeface="Cambria"/>
              <a:ea typeface="Cambria"/>
              <a:cs typeface="Cambria"/>
              <a:sym typeface="Cambria"/>
            </a:endParaRPr>
          </a:p>
          <a:p>
            <a:pPr lvl="0" algn="ctr"/>
            <a:endParaRPr lang="en-US" sz="2400" b="1"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DEPARTMENT OF </a:t>
            </a:r>
            <a:r>
              <a:rPr lang="en-US" sz="3600" b="1" dirty="0" smtClean="0">
                <a:solidFill>
                  <a:schemeClr val="dk1"/>
                </a:solidFill>
                <a:latin typeface="Cambria"/>
                <a:ea typeface="Cambria"/>
                <a:cs typeface="Cambria"/>
                <a:sym typeface="Cambria"/>
              </a:rPr>
              <a:t>GRAPHIC AND CREATIVE DESIGN</a:t>
            </a:r>
            <a:endParaRPr dirty="0"/>
          </a:p>
          <a:p>
            <a:pPr marL="0" marR="0" lvl="0" indent="0" algn="ctr" rtl="0">
              <a:spcBef>
                <a:spcPts val="0"/>
              </a:spcBef>
              <a:spcAft>
                <a:spcPts val="0"/>
              </a:spcAft>
              <a:buNone/>
            </a:pPr>
            <a:r>
              <a:rPr lang="en-US" sz="3600" b="1" i="0" u="none" strike="noStrike" cap="none" dirty="0">
                <a:solidFill>
                  <a:schemeClr val="dk1"/>
                </a:solidFill>
                <a:latin typeface="Cambria"/>
                <a:ea typeface="Cambria"/>
                <a:cs typeface="Cambria"/>
                <a:sym typeface="Cambria"/>
              </a:rPr>
              <a:t/>
            </a:r>
            <a:br>
              <a:rPr lang="en-US" sz="36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p:nvPr/>
        </p:nvSpPr>
        <p:spPr>
          <a:xfrm>
            <a:off x="2146851" y="4798944"/>
            <a:ext cx="12563061" cy="43396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lvl="0" algn="ctr"/>
            <a:r>
              <a:rPr lang="en-US" sz="3600" b="1" i="0" u="none" strike="noStrike" cap="none" dirty="0">
                <a:solidFill>
                  <a:schemeClr val="dk1"/>
                </a:solidFill>
                <a:latin typeface="Cambria"/>
                <a:ea typeface="Cambria"/>
                <a:cs typeface="Cambria"/>
                <a:sym typeface="Cambria"/>
              </a:rPr>
              <a:t>COURSE NAME : </a:t>
            </a:r>
            <a:r>
              <a:rPr lang="en-US" sz="3600" b="1" dirty="0" smtClean="0">
                <a:solidFill>
                  <a:schemeClr val="dk1"/>
                </a:solidFill>
                <a:latin typeface="Cambria"/>
                <a:ea typeface="Cambria"/>
                <a:cs typeface="Cambria"/>
                <a:sym typeface="Cambria"/>
              </a:rPr>
              <a:t>OPERATING SYSTEM  (21UCU404)</a:t>
            </a:r>
            <a:endParaRPr sz="3600"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0" i="0" u="none" strike="noStrike" cap="none" dirty="0" smtClean="0">
                <a:solidFill>
                  <a:schemeClr val="dk1"/>
                </a:solidFill>
                <a:latin typeface="Cambria"/>
                <a:ea typeface="Cambria"/>
                <a:cs typeface="Cambria"/>
                <a:sym typeface="Cambria"/>
              </a:rPr>
              <a:t>I </a:t>
            </a:r>
            <a:r>
              <a:rPr lang="en-US" sz="3200" b="0" i="0" u="none" strike="noStrike" cap="none" dirty="0">
                <a:solidFill>
                  <a:schemeClr val="dk1"/>
                </a:solidFill>
                <a:latin typeface="Cambria"/>
                <a:ea typeface="Cambria"/>
                <a:cs typeface="Cambria"/>
                <a:sym typeface="Cambria"/>
              </a:rPr>
              <a:t>YEAR /</a:t>
            </a:r>
            <a:r>
              <a:rPr lang="en-US" sz="3200" b="0" i="0" u="none" strike="noStrike" cap="none" dirty="0" smtClean="0">
                <a:solidFill>
                  <a:schemeClr val="dk1"/>
                </a:solidFill>
                <a:latin typeface="Cambria"/>
                <a:ea typeface="Cambria"/>
                <a:cs typeface="Cambria"/>
                <a:sym typeface="Cambria"/>
              </a:rPr>
              <a:t>II </a:t>
            </a:r>
            <a:r>
              <a:rPr lang="en-US" sz="3200" b="0" i="0" u="none" strike="noStrike" cap="none" dirty="0">
                <a:solidFill>
                  <a:schemeClr val="dk1"/>
                </a:solidFill>
                <a:latin typeface="Cambria"/>
                <a:ea typeface="Cambria"/>
                <a:cs typeface="Cambria"/>
                <a:sym typeface="Cambria"/>
              </a:rPr>
              <a:t>SEMESTER</a:t>
            </a:r>
            <a:endParaRPr dirty="0"/>
          </a:p>
          <a:p>
            <a:pPr marL="0" marR="0" lvl="0" indent="0" algn="ctr" rtl="0">
              <a:spcBef>
                <a:spcPts val="0"/>
              </a:spcBef>
              <a:spcAft>
                <a:spcPts val="0"/>
              </a:spcAft>
              <a:buNone/>
            </a:pPr>
            <a:endParaRPr sz="3600" b="1"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Unit </a:t>
            </a:r>
            <a:r>
              <a:rPr lang="en-US" sz="3600" b="0" i="0" u="none" strike="noStrike" cap="none" dirty="0" smtClean="0">
                <a:solidFill>
                  <a:schemeClr val="dk1"/>
                </a:solidFill>
                <a:latin typeface="Cambria"/>
                <a:ea typeface="Cambria"/>
                <a:cs typeface="Cambria"/>
                <a:sym typeface="Cambria"/>
              </a:rPr>
              <a:t>V</a:t>
            </a:r>
            <a:r>
              <a:rPr lang="en-US" sz="3600" dirty="0" smtClean="0">
                <a:solidFill>
                  <a:schemeClr val="dk1"/>
                </a:solidFill>
                <a:latin typeface="Cambria"/>
                <a:ea typeface="Cambria"/>
                <a:cs typeface="Cambria"/>
                <a:sym typeface="Cambria"/>
              </a:rPr>
              <a:t>- Storage management</a:t>
            </a:r>
            <a:r>
              <a:rPr lang="en-US" sz="3600" b="0" i="0" u="none" strike="noStrike" cap="none" dirty="0">
                <a:solidFill>
                  <a:schemeClr val="dk1"/>
                </a:solidFill>
                <a:latin typeface="Cambria"/>
                <a:ea typeface="Cambria"/>
                <a:cs typeface="Cambria"/>
                <a:sym typeface="Cambria"/>
              </a:rPr>
              <a:t/>
            </a:r>
            <a:br>
              <a:rPr lang="en-US" sz="3600" b="0" i="0" u="none" strike="noStrike" cap="none" dirty="0">
                <a:solidFill>
                  <a:schemeClr val="dk1"/>
                </a:solidFill>
                <a:latin typeface="Cambria"/>
                <a:ea typeface="Cambria"/>
                <a:cs typeface="Cambria"/>
                <a:sym typeface="Cambria"/>
              </a:rPr>
            </a:br>
            <a:endParaRPr sz="3600" b="0" i="0" u="none" strike="noStrike" cap="none" dirty="0">
              <a:solidFill>
                <a:schemeClr val="dk1"/>
              </a:solidFill>
              <a:latin typeface="Cambria"/>
              <a:ea typeface="Cambria"/>
              <a:cs typeface="Cambria"/>
              <a:sym typeface="Cambria"/>
            </a:endParaRPr>
          </a:p>
          <a:p>
            <a:pPr lvl="0" algn="ctr"/>
            <a:r>
              <a:rPr lang="en-US" sz="3600" b="0" i="0" u="none" strike="noStrike" cap="none" dirty="0">
                <a:solidFill>
                  <a:schemeClr val="dk1"/>
                </a:solidFill>
                <a:latin typeface="Cambria"/>
                <a:ea typeface="Cambria"/>
                <a:cs typeface="Cambria"/>
                <a:sym typeface="Cambria"/>
              </a:rPr>
              <a:t>Topic 1 : </a:t>
            </a:r>
            <a:r>
              <a:rPr lang="en-US" sz="3600" dirty="0" smtClean="0">
                <a:solidFill>
                  <a:schemeClr val="dk1"/>
                </a:solidFill>
                <a:latin typeface="Cambria"/>
                <a:ea typeface="Cambria"/>
                <a:cs typeface="Cambria"/>
                <a:sym typeface="Cambria"/>
              </a:rPr>
              <a:t>Overview of Mass-Storage</a:t>
            </a:r>
            <a:endParaRPr sz="3600" b="0" i="0" u="none" strike="noStrike" cap="none" dirty="0">
              <a:solidFill>
                <a:schemeClr val="dk1"/>
              </a:solidFill>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60" name="Google Shape;16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txBox="1"/>
          <p:nvPr/>
        </p:nvSpPr>
        <p:spPr>
          <a:xfrm>
            <a:off x="2438400" y="57150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Structure and Working of Magnetic Disks:</a:t>
            </a:r>
          </a:p>
        </p:txBody>
      </p:sp>
      <p:sp>
        <p:nvSpPr>
          <p:cNvPr id="162" name="Google Shape;162;p6"/>
          <p:cNvSpPr txBox="1"/>
          <p:nvPr/>
        </p:nvSpPr>
        <p:spPr>
          <a:xfrm>
            <a:off x="1122215" y="1832263"/>
            <a:ext cx="13474933" cy="7494616"/>
          </a:xfrm>
          <a:prstGeom prst="rect">
            <a:avLst/>
          </a:prstGeom>
          <a:noFill/>
          <a:ln>
            <a:noFill/>
          </a:ln>
        </p:spPr>
        <p:txBody>
          <a:bodyPr spcFirstLastPara="1" wrap="square" lIns="91425" tIns="45700" rIns="91425" bIns="45700" anchor="t" anchorCtr="0">
            <a:noAutofit/>
          </a:bodyPr>
          <a:lstStyle/>
          <a:p>
            <a:pPr lvl="0" algn="just">
              <a:lnSpc>
                <a:spcPct val="150000"/>
              </a:lnSpc>
              <a:buFont typeface="Wingdings" pitchFamily="2" charset="2"/>
              <a:buChar char="ü"/>
            </a:pPr>
            <a:r>
              <a:rPr lang="en-US" sz="2800" dirty="0" smtClean="0">
                <a:latin typeface="Cambria" pitchFamily="18" charset="0"/>
              </a:rPr>
              <a:t>A mechanical arm that travels across a revolving magnetic surface, known as the platter, makes up the majority of a magnetic disk.</a:t>
            </a:r>
          </a:p>
          <a:p>
            <a:pPr lvl="0" algn="just">
              <a:lnSpc>
                <a:spcPct val="150000"/>
              </a:lnSpc>
              <a:buFont typeface="Wingdings" pitchFamily="2" charset="2"/>
              <a:buChar char="ü"/>
            </a:pPr>
            <a:r>
              <a:rPr lang="en-US" sz="2800" dirty="0" smtClean="0">
                <a:latin typeface="Cambria" pitchFamily="18" charset="0"/>
              </a:rPr>
              <a:t> They come together to make a "comb." Both reading from and writing to the disk are done using the mechanical arm. </a:t>
            </a:r>
          </a:p>
          <a:p>
            <a:pPr lvl="0" algn="just">
              <a:lnSpc>
                <a:spcPct val="150000"/>
              </a:lnSpc>
              <a:buFont typeface="Wingdings" pitchFamily="2" charset="2"/>
              <a:buChar char="ü"/>
            </a:pPr>
            <a:r>
              <a:rPr lang="en-US" sz="2800" dirty="0" smtClean="0">
                <a:latin typeface="Cambria" pitchFamily="18" charset="0"/>
              </a:rPr>
              <a:t>A magnetization process is used to read and write data on magnetic disks.</a:t>
            </a:r>
          </a:p>
          <a:p>
            <a:pPr lvl="0" algn="just">
              <a:lnSpc>
                <a:spcPct val="150000"/>
              </a:lnSpc>
              <a:buFont typeface="Wingdings" pitchFamily="2" charset="2"/>
              <a:buChar char="ü"/>
            </a:pPr>
            <a:r>
              <a:rPr lang="en-US" sz="2800" dirty="0" smtClean="0">
                <a:latin typeface="Cambria" pitchFamily="18" charset="0"/>
              </a:rPr>
              <a:t>One or more disk-shaped platters with magnetic material covering them. Unlike "floppy" disks, which are composed of more flexible plastic, hard disk platters are built of stiff metal.</a:t>
            </a:r>
          </a:p>
          <a:p>
            <a:pPr lvl="0" algn="just">
              <a:lnSpc>
                <a:spcPct val="150000"/>
              </a:lnSpc>
              <a:buFont typeface="Wingdings" pitchFamily="2" charset="2"/>
              <a:buChar char="ü"/>
            </a:pPr>
            <a:r>
              <a:rPr lang="en-US" sz="2800" dirty="0" smtClean="0">
                <a:latin typeface="Cambria" pitchFamily="18" charset="0"/>
              </a:rPr>
              <a:t>There are two work areas on each plate. </a:t>
            </a:r>
          </a:p>
          <a:p>
            <a:pPr lvl="0" algn="just">
              <a:lnSpc>
                <a:spcPct val="150000"/>
              </a:lnSpc>
              <a:buFont typeface="Wingdings" pitchFamily="2" charset="2"/>
              <a:buChar char="ü"/>
            </a:pPr>
            <a:r>
              <a:rPr lang="en-US" sz="2800" dirty="0" smtClean="0">
                <a:latin typeface="Cambria" pitchFamily="18" charset="0"/>
              </a:rPr>
              <a:t>The very top and bottom surfaces of a stack of platters were occasionally avoided by older hard disk drives because they are more prone to damage or even breaking in some cases.</a:t>
            </a:r>
          </a:p>
          <a:p>
            <a:pPr lvl="0" algn="just">
              <a:lnSpc>
                <a:spcPct val="150000"/>
              </a:lnSpc>
              <a:buFont typeface="Wingdings" pitchFamily="2" charset="2"/>
              <a:buChar char="ü"/>
            </a:pPr>
            <a:endParaRPr lang="en-US" sz="2800" dirty="0">
              <a:latin typeface="Cambria" pitchFamily="18" charset="0"/>
            </a:endParaRPr>
          </a:p>
        </p:txBody>
      </p:sp>
      <p:pic>
        <p:nvPicPr>
          <p:cNvPr id="7169" name="Picture 1" descr="C:\Users\Bsc_GCD\Desktop\mass-storage-structure-in-operating-systems.jpg"/>
          <p:cNvPicPr>
            <a:picLocks noChangeAspect="1" noChangeArrowheads="1"/>
          </p:cNvPicPr>
          <p:nvPr/>
        </p:nvPicPr>
        <p:blipFill>
          <a:blip r:embed="rId3"/>
          <a:srcRect/>
          <a:stretch>
            <a:fillRect/>
          </a:stretch>
        </p:blipFill>
        <p:spPr bwMode="auto">
          <a:xfrm>
            <a:off x="14481580" y="5020887"/>
            <a:ext cx="3806419" cy="360608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60" name="Google Shape;16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txBox="1"/>
          <p:nvPr/>
        </p:nvSpPr>
        <p:spPr>
          <a:xfrm>
            <a:off x="2438400" y="57150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Structure and Working of Magnetic Disks:</a:t>
            </a:r>
          </a:p>
        </p:txBody>
      </p:sp>
      <p:sp>
        <p:nvSpPr>
          <p:cNvPr id="162" name="Google Shape;162;p6"/>
          <p:cNvSpPr txBox="1"/>
          <p:nvPr/>
        </p:nvSpPr>
        <p:spPr>
          <a:xfrm>
            <a:off x="1122215" y="1832263"/>
            <a:ext cx="13474933" cy="7494616"/>
          </a:xfrm>
          <a:prstGeom prst="rect">
            <a:avLst/>
          </a:prstGeom>
          <a:noFill/>
          <a:ln>
            <a:noFill/>
          </a:ln>
        </p:spPr>
        <p:txBody>
          <a:bodyPr spcFirstLastPara="1" wrap="square" lIns="91425" tIns="45700" rIns="91425" bIns="45700" anchor="t" anchorCtr="0">
            <a:noAutofit/>
          </a:bodyPr>
          <a:lstStyle/>
          <a:p>
            <a:pPr lvl="0" algn="just">
              <a:lnSpc>
                <a:spcPct val="150000"/>
              </a:lnSpc>
              <a:buFont typeface="Wingdings" pitchFamily="2" charset="2"/>
              <a:buChar char="ü"/>
            </a:pPr>
            <a:r>
              <a:rPr lang="en-US" sz="2800" dirty="0" smtClean="0">
                <a:latin typeface="Cambria" pitchFamily="18" charset="0"/>
              </a:rPr>
              <a:t>The time needed to move the heads from one cylinder to another and for the heads to settle down after the transfer is known as the positioning time, also known as the</a:t>
            </a:r>
            <a:r>
              <a:rPr lang="en-US" sz="2800" dirty="0" smtClean="0">
                <a:solidFill>
                  <a:srgbClr val="FF0000"/>
                </a:solidFill>
                <a:latin typeface="Cambria" pitchFamily="18" charset="0"/>
              </a:rPr>
              <a:t> seek time or random access time</a:t>
            </a:r>
            <a:r>
              <a:rPr lang="en-US" sz="2800" dirty="0" smtClean="0">
                <a:latin typeface="Cambria" pitchFamily="18" charset="0"/>
              </a:rPr>
              <a:t>. </a:t>
            </a:r>
          </a:p>
          <a:p>
            <a:pPr lvl="0" algn="just">
              <a:lnSpc>
                <a:spcPct val="150000"/>
              </a:lnSpc>
              <a:buFont typeface="Wingdings" pitchFamily="2" charset="2"/>
              <a:buChar char="ü"/>
            </a:pPr>
            <a:r>
              <a:rPr lang="en-US" sz="2800" dirty="0" smtClean="0">
                <a:latin typeface="Cambria" pitchFamily="18" charset="0"/>
              </a:rPr>
              <a:t>This is usually the stage that moves slowly and is the main obstacle to high transfer rates.</a:t>
            </a:r>
          </a:p>
          <a:p>
            <a:pPr lvl="0" algn="just">
              <a:lnSpc>
                <a:spcPct val="150000"/>
              </a:lnSpc>
              <a:buFont typeface="Wingdings" pitchFamily="2" charset="2"/>
              <a:buChar char="ü"/>
            </a:pPr>
            <a:r>
              <a:rPr lang="en-US" sz="2800" dirty="0" smtClean="0">
                <a:latin typeface="Cambria" pitchFamily="18" charset="0"/>
              </a:rPr>
              <a:t>The time it takes for the requested sector to spin and enter the read-write head is known as the </a:t>
            </a:r>
            <a:r>
              <a:rPr lang="en-US" sz="2800" dirty="0" smtClean="0">
                <a:solidFill>
                  <a:srgbClr val="FF0000"/>
                </a:solidFill>
                <a:latin typeface="Cambria" pitchFamily="18" charset="0"/>
              </a:rPr>
              <a:t>rotational latency</a:t>
            </a:r>
            <a:r>
              <a:rPr lang="en-US" sz="2800" dirty="0" smtClean="0">
                <a:latin typeface="Cambria" pitchFamily="18" charset="0"/>
              </a:rPr>
              <a:t>.</a:t>
            </a:r>
          </a:p>
          <a:p>
            <a:pPr lvl="0" algn="just">
              <a:lnSpc>
                <a:spcPct val="150000"/>
              </a:lnSpc>
            </a:pPr>
            <a:endParaRPr lang="en-US" sz="2800" dirty="0">
              <a:latin typeface="Cambria" pitchFamily="18" charset="0"/>
            </a:endParaRPr>
          </a:p>
        </p:txBody>
      </p:sp>
      <p:pic>
        <p:nvPicPr>
          <p:cNvPr id="7169" name="Picture 1" descr="C:\Users\Bsc_GCD\Desktop\mass-storage-structure-in-operating-systems.jpg"/>
          <p:cNvPicPr>
            <a:picLocks noChangeAspect="1" noChangeArrowheads="1"/>
          </p:cNvPicPr>
          <p:nvPr/>
        </p:nvPicPr>
        <p:blipFill>
          <a:blip r:embed="rId3"/>
          <a:srcRect/>
          <a:stretch>
            <a:fillRect/>
          </a:stretch>
        </p:blipFill>
        <p:spPr bwMode="auto">
          <a:xfrm>
            <a:off x="8562918" y="5719157"/>
            <a:ext cx="3806419" cy="360608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60" name="Google Shape;16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txBox="1"/>
          <p:nvPr/>
        </p:nvSpPr>
        <p:spPr>
          <a:xfrm>
            <a:off x="2438400" y="57150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Solid State Disks</a:t>
            </a:r>
          </a:p>
        </p:txBody>
      </p:sp>
      <p:sp>
        <p:nvSpPr>
          <p:cNvPr id="162" name="Google Shape;162;p6"/>
          <p:cNvSpPr txBox="1"/>
          <p:nvPr/>
        </p:nvSpPr>
        <p:spPr>
          <a:xfrm>
            <a:off x="1122216" y="1832263"/>
            <a:ext cx="11696010" cy="7012479"/>
          </a:xfrm>
          <a:prstGeom prst="rect">
            <a:avLst/>
          </a:prstGeom>
          <a:noFill/>
          <a:ln>
            <a:noFill/>
          </a:ln>
        </p:spPr>
        <p:txBody>
          <a:bodyPr spcFirstLastPara="1" wrap="square" lIns="91425" tIns="45700" rIns="91425" bIns="45700" anchor="t" anchorCtr="0">
            <a:noAutofit/>
          </a:bodyPr>
          <a:lstStyle/>
          <a:p>
            <a:pPr lvl="0" algn="just">
              <a:lnSpc>
                <a:spcPct val="150000"/>
              </a:lnSpc>
              <a:buFont typeface="Wingdings" pitchFamily="2" charset="2"/>
              <a:buChar char="ü"/>
            </a:pPr>
            <a:r>
              <a:rPr lang="en-US" sz="2800" dirty="0" smtClean="0">
                <a:latin typeface="Cambria" pitchFamily="18" charset="0"/>
              </a:rPr>
              <a:t>SSDs function as a tiny, quick hard disk using memory technology. To maintain the information over power cycles, certain implementations may employ either flash memory or DRAM chips protected by a battery.</a:t>
            </a:r>
          </a:p>
          <a:p>
            <a:pPr lvl="0" algn="just">
              <a:lnSpc>
                <a:spcPct val="150000"/>
              </a:lnSpc>
              <a:buFont typeface="Wingdings" pitchFamily="2" charset="2"/>
              <a:buChar char="ü"/>
            </a:pPr>
            <a:r>
              <a:rPr lang="en-US" sz="2800" dirty="0" smtClean="0">
                <a:latin typeface="Cambria" pitchFamily="18" charset="0"/>
              </a:rPr>
              <a:t>Due to the lack of moving components, SSDs operate far more quickly than conventional hard drives, and some issues, such the scheduling of disk accesses, simply do not exist.</a:t>
            </a:r>
          </a:p>
          <a:p>
            <a:pPr lvl="0" algn="just">
              <a:lnSpc>
                <a:spcPct val="150000"/>
              </a:lnSpc>
              <a:buFont typeface="Wingdings" pitchFamily="2" charset="2"/>
              <a:buChar char="ü"/>
            </a:pPr>
            <a:r>
              <a:rPr lang="en-US" sz="2800" dirty="0" smtClean="0">
                <a:latin typeface="Cambria" pitchFamily="18" charset="0"/>
              </a:rPr>
              <a:t>SSDs do have certain drawbacks, too, including the fact that they cost more than hard drives, are often smaller, and may have shorter life spans.</a:t>
            </a:r>
          </a:p>
          <a:p>
            <a:pPr lvl="0" algn="just">
              <a:lnSpc>
                <a:spcPct val="150000"/>
              </a:lnSpc>
            </a:pPr>
            <a:endParaRPr lang="en-US" sz="2800" dirty="0">
              <a:latin typeface="Cambria" pitchFamily="18" charset="0"/>
            </a:endParaRPr>
          </a:p>
        </p:txBody>
      </p:sp>
      <p:pic>
        <p:nvPicPr>
          <p:cNvPr id="34818" name="Picture 2" descr="SSD vs HDD: What's the difference, and which should you buy? | ZDNET"/>
          <p:cNvPicPr>
            <a:picLocks noChangeAspect="1" noChangeArrowheads="1"/>
          </p:cNvPicPr>
          <p:nvPr/>
        </p:nvPicPr>
        <p:blipFill>
          <a:blip r:embed="rId3"/>
          <a:srcRect l="4958" t="1513" r="3782" b="2017"/>
          <a:stretch>
            <a:fillRect/>
          </a:stretch>
        </p:blipFill>
        <p:spPr bwMode="auto">
          <a:xfrm>
            <a:off x="13094023" y="2589415"/>
            <a:ext cx="4927970" cy="390698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60" name="Google Shape;16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txBox="1"/>
          <p:nvPr/>
        </p:nvSpPr>
        <p:spPr>
          <a:xfrm>
            <a:off x="2438400" y="57150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Magnetic Tapes</a:t>
            </a:r>
          </a:p>
        </p:txBody>
      </p:sp>
      <p:sp>
        <p:nvSpPr>
          <p:cNvPr id="162" name="Google Shape;162;p6"/>
          <p:cNvSpPr txBox="1"/>
          <p:nvPr/>
        </p:nvSpPr>
        <p:spPr>
          <a:xfrm>
            <a:off x="1122216" y="1832263"/>
            <a:ext cx="12311151" cy="7494616"/>
          </a:xfrm>
          <a:prstGeom prst="rect">
            <a:avLst/>
          </a:prstGeom>
          <a:noFill/>
          <a:ln>
            <a:noFill/>
          </a:ln>
        </p:spPr>
        <p:txBody>
          <a:bodyPr spcFirstLastPara="1" wrap="square" lIns="91425" tIns="45700" rIns="91425" bIns="45700" anchor="t" anchorCtr="0">
            <a:noAutofit/>
          </a:bodyPr>
          <a:lstStyle/>
          <a:p>
            <a:pPr lvl="0" algn="just">
              <a:lnSpc>
                <a:spcPct val="150000"/>
              </a:lnSpc>
              <a:buFont typeface="Wingdings" pitchFamily="2" charset="2"/>
              <a:buChar char="ü"/>
            </a:pPr>
            <a:r>
              <a:rPr lang="en-US" sz="3200" dirty="0" smtClean="0">
                <a:latin typeface="Cambria" pitchFamily="18" charset="0"/>
              </a:rPr>
              <a:t>Prior to the advent of hard disk drives, magnetic tapes were frequently utilized for secondary storage; today, they are mostly used for backups.</a:t>
            </a:r>
          </a:p>
          <a:p>
            <a:pPr lvl="0" algn="just">
              <a:lnSpc>
                <a:spcPct val="150000"/>
              </a:lnSpc>
              <a:buFont typeface="Wingdings" pitchFamily="2" charset="2"/>
              <a:buChar char="ü"/>
            </a:pPr>
            <a:r>
              <a:rPr lang="en-US" sz="3200" dirty="0" smtClean="0">
                <a:latin typeface="Cambria" pitchFamily="18" charset="0"/>
              </a:rPr>
              <a:t>It might take a while to get to a specific location on a magnetic tape, but once reading or writing starts, access rates are on par with disk drives.</a:t>
            </a:r>
          </a:p>
          <a:p>
            <a:pPr lvl="0" algn="just">
              <a:lnSpc>
                <a:spcPct val="150000"/>
              </a:lnSpc>
              <a:buFont typeface="Wingdings" pitchFamily="2" charset="2"/>
              <a:buChar char="ü"/>
            </a:pPr>
            <a:r>
              <a:rPr lang="en-US" sz="3200" dirty="0" smtClean="0">
                <a:latin typeface="Cambria" pitchFamily="18" charset="0"/>
              </a:rPr>
              <a:t>Tape drive capacities may be anywhere from 20 and 200 GB, and compression can increase that capacity by double.</a:t>
            </a:r>
          </a:p>
          <a:p>
            <a:pPr lvl="0" algn="just">
              <a:lnSpc>
                <a:spcPct val="150000"/>
              </a:lnSpc>
            </a:pPr>
            <a:endParaRPr lang="en-US" sz="3200" dirty="0">
              <a:latin typeface="Cambria" pitchFamily="18" charset="0"/>
            </a:endParaRPr>
          </a:p>
        </p:txBody>
      </p:sp>
      <p:sp>
        <p:nvSpPr>
          <p:cNvPr id="32770" name="AutoShape 2" descr="Magnetic tape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2772" name="Picture 4" descr="Magnetic tape - Wikipedia"/>
          <p:cNvPicPr>
            <a:picLocks noChangeAspect="1" noChangeArrowheads="1"/>
          </p:cNvPicPr>
          <p:nvPr/>
        </p:nvPicPr>
        <p:blipFill>
          <a:blip r:embed="rId3"/>
          <a:srcRect/>
          <a:stretch>
            <a:fillRect/>
          </a:stretch>
        </p:blipFill>
        <p:spPr bwMode="auto">
          <a:xfrm>
            <a:off x="13971326" y="2764934"/>
            <a:ext cx="3758563" cy="290434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245" name="Google Shape;245;p12"/>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2"/>
          <p:cNvSpPr txBox="1"/>
          <p:nvPr/>
        </p:nvSpPr>
        <p:spPr>
          <a:xfrm>
            <a:off x="3716084" y="2533481"/>
            <a:ext cx="10498680" cy="3950446"/>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500"/>
              <a:buFont typeface="Arial"/>
              <a:buNone/>
            </a:pPr>
            <a:endParaRPr sz="60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700"/>
              </a:spcBef>
              <a:spcAft>
                <a:spcPts val="0"/>
              </a:spcAft>
              <a:buClr>
                <a:schemeClr val="dk1"/>
              </a:buClr>
              <a:buSzPts val="3500"/>
              <a:buFont typeface="Arial"/>
              <a:buNone/>
            </a:pPr>
            <a:endParaRPr sz="6000" b="0" i="0" u="none" strike="noStrike" cap="none">
              <a:solidFill>
                <a:schemeClr val="dk1"/>
              </a:solidFill>
              <a:latin typeface="Cambria"/>
              <a:ea typeface="Cambria"/>
              <a:cs typeface="Cambria"/>
              <a:sym typeface="Cambria"/>
            </a:endParaRPr>
          </a:p>
          <a:p>
            <a:pPr marL="342900" marR="0" lvl="0" indent="-342900" algn="ctr" rtl="0">
              <a:lnSpc>
                <a:spcPct val="100000"/>
              </a:lnSpc>
              <a:spcBef>
                <a:spcPts val="900"/>
              </a:spcBef>
              <a:spcAft>
                <a:spcPts val="0"/>
              </a:spcAft>
              <a:buClr>
                <a:schemeClr val="dk1"/>
              </a:buClr>
              <a:buSzPts val="4500"/>
              <a:buFont typeface="Arial"/>
              <a:buNone/>
            </a:pPr>
            <a:r>
              <a:rPr lang="en-US" sz="8000" b="1" i="0" u="none" strike="noStrike" cap="none" dirty="0" smtClean="0">
                <a:solidFill>
                  <a:schemeClr val="dk1"/>
                </a:solidFill>
                <a:latin typeface="Cambria"/>
                <a:ea typeface="Cambria"/>
                <a:cs typeface="Cambria"/>
                <a:sym typeface="Cambria"/>
              </a:rPr>
              <a:t>Thank </a:t>
            </a:r>
            <a:r>
              <a:rPr lang="en-US" sz="8000" b="1" i="0" u="none" strike="noStrike" cap="none" dirty="0">
                <a:solidFill>
                  <a:schemeClr val="dk1"/>
                </a:solidFill>
                <a:latin typeface="Cambria"/>
                <a:ea typeface="Cambria"/>
                <a:cs typeface="Cambria"/>
                <a:sym typeface="Cambria"/>
              </a:rPr>
              <a:t>You</a:t>
            </a:r>
            <a:endParaRPr sz="8000" b="1" i="0" u="none" strike="noStrike" cap="none">
              <a:solidFill>
                <a:schemeClr val="dk1"/>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Memory</a:t>
            </a:r>
            <a:endParaRPr lang="en-US" sz="4500" b="1" dirty="0" smtClean="0">
              <a:solidFill>
                <a:schemeClr val="dk1"/>
              </a:solidFill>
              <a:latin typeface="Cambria"/>
              <a:ea typeface="Cambria"/>
              <a:cs typeface="Cambria"/>
              <a:sym typeface="Cambria"/>
            </a:endParaRPr>
          </a:p>
        </p:txBody>
      </p:sp>
      <p:pic>
        <p:nvPicPr>
          <p:cNvPr id="25606" name="Picture 6" descr="What Is Computer Memory | Computer Memory Units , Types , Hierarchy"/>
          <p:cNvPicPr>
            <a:picLocks noChangeAspect="1" noChangeArrowheads="1"/>
          </p:cNvPicPr>
          <p:nvPr/>
        </p:nvPicPr>
        <p:blipFill>
          <a:blip r:embed="rId3"/>
          <a:srcRect t="7992" r="1503" b="4712"/>
          <a:stretch>
            <a:fillRect/>
          </a:stretch>
        </p:blipFill>
        <p:spPr bwMode="auto">
          <a:xfrm>
            <a:off x="6340245" y="2211185"/>
            <a:ext cx="10567842" cy="5852160"/>
          </a:xfrm>
          <a:prstGeom prst="rect">
            <a:avLst/>
          </a:prstGeom>
          <a:noFill/>
        </p:spPr>
      </p:pic>
      <p:sp>
        <p:nvSpPr>
          <p:cNvPr id="11" name="Rectangle 10"/>
          <p:cNvSpPr/>
          <p:nvPr/>
        </p:nvSpPr>
        <p:spPr>
          <a:xfrm>
            <a:off x="1163781" y="2354820"/>
            <a:ext cx="4605252" cy="3539430"/>
          </a:xfrm>
          <a:prstGeom prst="rect">
            <a:avLst/>
          </a:prstGeom>
        </p:spPr>
        <p:txBody>
          <a:bodyPr wrap="square">
            <a:spAutoFit/>
          </a:bodyPr>
          <a:lstStyle/>
          <a:p>
            <a:pPr algn="just"/>
            <a:r>
              <a:rPr lang="en-US" sz="3200" b="1" dirty="0" smtClean="0">
                <a:latin typeface="Book Antiqua" pitchFamily="18" charset="0"/>
              </a:rPr>
              <a:t>Computer memory</a:t>
            </a:r>
            <a:r>
              <a:rPr lang="en-US" sz="3200" dirty="0" smtClean="0">
                <a:latin typeface="Book Antiqua" pitchFamily="18" charset="0"/>
              </a:rPr>
              <a:t> is the storage space in the </a:t>
            </a:r>
            <a:r>
              <a:rPr lang="en-US" sz="3200" b="1" dirty="0" smtClean="0">
                <a:latin typeface="Book Antiqua" pitchFamily="18" charset="0"/>
              </a:rPr>
              <a:t>computer</a:t>
            </a:r>
            <a:r>
              <a:rPr lang="en-US" sz="3200" dirty="0" smtClean="0">
                <a:latin typeface="Book Antiqua" pitchFamily="18" charset="0"/>
              </a:rPr>
              <a:t>, where data is to be processed and instructions required for processing are stored.</a:t>
            </a:r>
            <a:endParaRPr lang="en-US" sz="3200" dirty="0">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Memory</a:t>
            </a:r>
            <a:endParaRPr lang="en-US" sz="4500" b="1" dirty="0" smtClean="0">
              <a:solidFill>
                <a:schemeClr val="dk1"/>
              </a:solidFill>
              <a:latin typeface="Cambria"/>
              <a:ea typeface="Cambria"/>
              <a:cs typeface="Cambria"/>
              <a:sym typeface="Cambria"/>
            </a:endParaRPr>
          </a:p>
        </p:txBody>
      </p:sp>
      <p:pic>
        <p:nvPicPr>
          <p:cNvPr id="25604" name="Picture 4" descr="Types of Computer Memory - TutorialsMate"/>
          <p:cNvPicPr>
            <a:picLocks noChangeAspect="1" noChangeArrowheads="1"/>
          </p:cNvPicPr>
          <p:nvPr/>
        </p:nvPicPr>
        <p:blipFill>
          <a:blip r:embed="rId3"/>
          <a:srcRect/>
          <a:stretch>
            <a:fillRect/>
          </a:stretch>
        </p:blipFill>
        <p:spPr bwMode="auto">
          <a:xfrm>
            <a:off x="2909455" y="1781107"/>
            <a:ext cx="11787447" cy="7276445"/>
          </a:xfrm>
          <a:prstGeom prst="rect">
            <a:avLst/>
          </a:prstGeom>
          <a:noFill/>
        </p:spPr>
      </p:pic>
      <p:sp>
        <p:nvSpPr>
          <p:cNvPr id="8" name="Rectangle 7"/>
          <p:cNvSpPr/>
          <p:nvPr/>
        </p:nvSpPr>
        <p:spPr>
          <a:xfrm>
            <a:off x="3989674" y="3875707"/>
            <a:ext cx="1797287" cy="338554"/>
          </a:xfrm>
          <a:prstGeom prst="rect">
            <a:avLst/>
          </a:prstGeom>
        </p:spPr>
        <p:txBody>
          <a:bodyPr wrap="none">
            <a:spAutoFit/>
          </a:bodyPr>
          <a:lstStyle/>
          <a:p>
            <a:pPr lvl="0" algn="ctr"/>
            <a:r>
              <a:rPr lang="en-US" sz="1600" b="1" dirty="0" smtClean="0">
                <a:solidFill>
                  <a:schemeClr val="dk1"/>
                </a:solidFill>
                <a:latin typeface="Cambria"/>
                <a:ea typeface="Cambria"/>
                <a:cs typeface="Cambria"/>
                <a:sym typeface="Cambria"/>
              </a:rPr>
              <a:t>Primary Memory</a:t>
            </a:r>
          </a:p>
        </p:txBody>
      </p:sp>
      <p:sp>
        <p:nvSpPr>
          <p:cNvPr id="9" name="Rectangle 8"/>
          <p:cNvSpPr/>
          <p:nvPr/>
        </p:nvSpPr>
        <p:spPr>
          <a:xfrm>
            <a:off x="12820561" y="3811976"/>
            <a:ext cx="2047355" cy="338554"/>
          </a:xfrm>
          <a:prstGeom prst="rect">
            <a:avLst/>
          </a:prstGeom>
        </p:spPr>
        <p:txBody>
          <a:bodyPr wrap="none">
            <a:spAutoFit/>
          </a:bodyPr>
          <a:lstStyle/>
          <a:p>
            <a:pPr lvl="0" algn="ctr"/>
            <a:r>
              <a:rPr lang="en-US" sz="1600" b="1" dirty="0" smtClean="0">
                <a:solidFill>
                  <a:schemeClr val="dk1"/>
                </a:solidFill>
                <a:latin typeface="Cambria"/>
                <a:ea typeface="Cambria"/>
                <a:cs typeface="Cambria"/>
                <a:sym typeface="Cambria"/>
              </a:rPr>
              <a:t>Secondary  </a:t>
            </a:r>
            <a:r>
              <a:rPr lang="en-US" sz="1600" b="1" dirty="0" smtClean="0">
                <a:solidFill>
                  <a:schemeClr val="dk1"/>
                </a:solidFill>
                <a:latin typeface="Cambria"/>
                <a:ea typeface="Cambria"/>
                <a:cs typeface="Cambria"/>
                <a:sym typeface="Cambria"/>
              </a:rPr>
              <a:t>Memory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429000" y="647700"/>
            <a:ext cx="11887200" cy="784790"/>
          </a:xfrm>
          <a:prstGeom prst="rect">
            <a:avLst/>
          </a:prstGeom>
          <a:noFill/>
          <a:ln>
            <a:noFill/>
          </a:ln>
        </p:spPr>
        <p:txBody>
          <a:bodyPr spcFirstLastPara="1" wrap="square" lIns="91425" tIns="45700" rIns="91425" bIns="45700" anchor="t" anchorCtr="0">
            <a:spAutoFit/>
          </a:bodyPr>
          <a:lstStyle/>
          <a:p>
            <a:pPr lvl="0" algn="ctr"/>
            <a:r>
              <a:rPr lang="en-US" sz="4500" b="1" dirty="0" smtClean="0">
                <a:solidFill>
                  <a:schemeClr val="dk1"/>
                </a:solidFill>
                <a:latin typeface="Cambria"/>
                <a:ea typeface="Cambria"/>
                <a:cs typeface="Cambria"/>
                <a:sym typeface="Cambria"/>
              </a:rPr>
              <a:t>Primary Memory</a:t>
            </a:r>
          </a:p>
        </p:txBody>
      </p:sp>
      <p:sp>
        <p:nvSpPr>
          <p:cNvPr id="102" name="Google Shape;102;p2"/>
          <p:cNvSpPr/>
          <p:nvPr/>
        </p:nvSpPr>
        <p:spPr>
          <a:xfrm>
            <a:off x="1066799" y="1714500"/>
            <a:ext cx="10620895" cy="6370934"/>
          </a:xfrm>
          <a:prstGeom prst="rect">
            <a:avLst/>
          </a:prstGeom>
          <a:noFill/>
          <a:ln>
            <a:noFill/>
          </a:ln>
        </p:spPr>
        <p:txBody>
          <a:bodyPr spcFirstLastPara="1" wrap="square" lIns="91425" tIns="45700" rIns="91425" bIns="45700" anchor="t" anchorCtr="0">
            <a:spAutoFit/>
          </a:bodyPr>
          <a:lstStyle/>
          <a:p>
            <a:pPr marL="514350" lvl="0" indent="-514350" algn="just">
              <a:lnSpc>
                <a:spcPct val="150000"/>
              </a:lnSpc>
              <a:buClr>
                <a:schemeClr val="dk1"/>
              </a:buClr>
              <a:buSzPts val="3400"/>
              <a:buFont typeface="Wingdings" pitchFamily="2" charset="2"/>
              <a:buChar char="ü"/>
            </a:pPr>
            <a:r>
              <a:rPr lang="en-US" sz="3400" dirty="0" smtClean="0">
                <a:solidFill>
                  <a:schemeClr val="dk1"/>
                </a:solidFill>
                <a:latin typeface="Cambria"/>
                <a:ea typeface="Cambria"/>
                <a:cs typeface="Cambria"/>
                <a:sym typeface="Cambria"/>
              </a:rPr>
              <a:t>A processor or computer initially or directly accesses primary memory while using a computer. </a:t>
            </a:r>
          </a:p>
          <a:p>
            <a:pPr marL="514350" lvl="0" indent="-514350" algn="just">
              <a:lnSpc>
                <a:spcPct val="150000"/>
              </a:lnSpc>
              <a:buClr>
                <a:schemeClr val="dk1"/>
              </a:buClr>
              <a:buSzPts val="3400"/>
              <a:buFont typeface="Wingdings" pitchFamily="2" charset="2"/>
              <a:buChar char="ü"/>
            </a:pPr>
            <a:r>
              <a:rPr lang="en-US" sz="3400" dirty="0" smtClean="0">
                <a:solidFill>
                  <a:schemeClr val="dk1"/>
                </a:solidFill>
                <a:latin typeface="Cambria"/>
                <a:ea typeface="Cambria"/>
                <a:cs typeface="Cambria"/>
                <a:sym typeface="Cambria"/>
              </a:rPr>
              <a:t>It enables a processor to access programs and services that are now in use and temporarily stored in a particular area of memory.</a:t>
            </a:r>
          </a:p>
          <a:p>
            <a:pPr marL="514350" lvl="0" indent="-514350" algn="just">
              <a:lnSpc>
                <a:spcPct val="150000"/>
              </a:lnSpc>
              <a:buClr>
                <a:schemeClr val="dk1"/>
              </a:buClr>
              <a:buSzPts val="3400"/>
              <a:buFont typeface="Wingdings" pitchFamily="2" charset="2"/>
              <a:buChar char="ü"/>
            </a:pPr>
            <a:r>
              <a:rPr lang="en-US" sz="3400" dirty="0" smtClean="0">
                <a:solidFill>
                  <a:schemeClr val="dk1"/>
                </a:solidFill>
                <a:latin typeface="Cambria"/>
                <a:ea typeface="Cambria"/>
                <a:cs typeface="Cambria"/>
                <a:sym typeface="Cambria"/>
              </a:rPr>
              <a:t>Primary storage are also called as main memory</a:t>
            </a:r>
          </a:p>
          <a:p>
            <a:pPr marL="514350" indent="-514350" algn="just">
              <a:lnSpc>
                <a:spcPct val="150000"/>
              </a:lnSpc>
              <a:buClr>
                <a:schemeClr val="dk1"/>
              </a:buClr>
              <a:buSzPts val="3400"/>
              <a:buFont typeface="Wingdings" pitchFamily="2" charset="2"/>
              <a:buChar char="ü"/>
            </a:pPr>
            <a:r>
              <a:rPr lang="en-US" sz="3400" dirty="0" smtClean="0">
                <a:solidFill>
                  <a:schemeClr val="dk1"/>
                </a:solidFill>
                <a:latin typeface="Cambria"/>
                <a:ea typeface="Cambria"/>
                <a:cs typeface="Cambria"/>
                <a:sym typeface="Cambria"/>
              </a:rPr>
              <a:t>The volatile storage component of a computer system is primary memory.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12" name="Google Shape;112;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txBox="1"/>
          <p:nvPr/>
        </p:nvSpPr>
        <p:spPr>
          <a:xfrm>
            <a:off x="315884" y="1511605"/>
            <a:ext cx="13749251" cy="7881777"/>
          </a:xfrm>
          <a:prstGeom prst="rect">
            <a:avLst/>
          </a:prstGeom>
          <a:noFill/>
          <a:ln>
            <a:noFill/>
          </a:ln>
        </p:spPr>
        <p:txBody>
          <a:bodyPr spcFirstLastPara="1" wrap="square" lIns="91425" tIns="45700" rIns="91425" bIns="45700" anchor="t" anchorCtr="0">
            <a:noAutofit/>
          </a:bodyPr>
          <a:lstStyle/>
          <a:p>
            <a:pPr lvl="0" algn="just">
              <a:lnSpc>
                <a:spcPct val="150000"/>
              </a:lnSpc>
              <a:buClr>
                <a:srgbClr val="CC0066"/>
              </a:buClr>
              <a:buSzPts val="3500"/>
              <a:buFont typeface="Wingdings" pitchFamily="2" charset="2"/>
              <a:buChar char=""/>
            </a:pPr>
            <a:r>
              <a:rPr lang="en-US" sz="3500" dirty="0" smtClean="0">
                <a:solidFill>
                  <a:schemeClr val="dk1"/>
                </a:solidFill>
                <a:latin typeface="Cambria"/>
                <a:ea typeface="Cambria"/>
                <a:cs typeface="Cambria"/>
                <a:sym typeface="Cambria"/>
              </a:rPr>
              <a:t> Secondary memory is non-volatile, permanent computer memory that is not directly accessible by a computer or processor. </a:t>
            </a:r>
          </a:p>
          <a:p>
            <a:pPr lvl="0" algn="just">
              <a:lnSpc>
                <a:spcPct val="150000"/>
              </a:lnSpc>
              <a:buClr>
                <a:srgbClr val="CC0066"/>
              </a:buClr>
              <a:buSzPts val="3500"/>
              <a:buFont typeface="Wingdings" pitchFamily="2" charset="2"/>
              <a:buChar char=""/>
            </a:pPr>
            <a:r>
              <a:rPr lang="en-US" sz="3500" dirty="0" smtClean="0">
                <a:solidFill>
                  <a:schemeClr val="dk1"/>
                </a:solidFill>
                <a:latin typeface="Cambria"/>
                <a:ea typeface="Cambria"/>
                <a:cs typeface="Cambria"/>
                <a:sym typeface="Cambria"/>
              </a:rPr>
              <a:t>Data that can be quickly and easily retrieved, transmitted, and utilized by apps and services can be stored by the user and then used in this manner.</a:t>
            </a:r>
          </a:p>
          <a:p>
            <a:pPr algn="just">
              <a:lnSpc>
                <a:spcPct val="150000"/>
              </a:lnSpc>
              <a:buClr>
                <a:srgbClr val="CC0066"/>
              </a:buClr>
              <a:buSzPts val="3500"/>
              <a:buFont typeface="Wingdings" pitchFamily="2" charset="2"/>
              <a:buChar char=""/>
            </a:pPr>
            <a:r>
              <a:rPr lang="en-US" sz="3500" dirty="0" smtClean="0">
                <a:solidFill>
                  <a:schemeClr val="dk1"/>
                </a:solidFill>
                <a:latin typeface="Cambria"/>
                <a:ea typeface="Cambria"/>
                <a:cs typeface="Cambria"/>
                <a:sym typeface="Cambria"/>
              </a:rPr>
              <a:t> Read-only memory (ROM), flash drives, hard disk drives (HDD), magnetic tapes, and other forms of internal and external storage media are all considered secondary memory.</a:t>
            </a:r>
          </a:p>
          <a:p>
            <a:pPr algn="just">
              <a:lnSpc>
                <a:spcPct val="150000"/>
              </a:lnSpc>
              <a:buClr>
                <a:srgbClr val="CC0066"/>
              </a:buClr>
              <a:buSzPts val="3500"/>
              <a:buFont typeface="Wingdings" pitchFamily="2" charset="2"/>
              <a:buChar char=""/>
            </a:pPr>
            <a:r>
              <a:rPr lang="en-US" sz="3500" dirty="0" smtClean="0">
                <a:solidFill>
                  <a:schemeClr val="dk1"/>
                </a:solidFill>
                <a:latin typeface="Cambria"/>
                <a:ea typeface="Cambria"/>
                <a:cs typeface="Cambria"/>
                <a:sym typeface="Cambria"/>
              </a:rPr>
              <a:t> Even if the computer is not powered on, data can be stored and retained in secondary memory, which is slower than primary memory. </a:t>
            </a:r>
          </a:p>
        </p:txBody>
      </p:sp>
      <p:sp>
        <p:nvSpPr>
          <p:cNvPr id="115" name="Google Shape;115;p3"/>
          <p:cNvSpPr txBox="1"/>
          <p:nvPr/>
        </p:nvSpPr>
        <p:spPr>
          <a:xfrm>
            <a:off x="2166731" y="333022"/>
            <a:ext cx="13563601" cy="1143000"/>
          </a:xfrm>
          <a:prstGeom prst="rect">
            <a:avLst/>
          </a:prstGeom>
          <a:noFill/>
          <a:ln>
            <a:noFill/>
          </a:ln>
        </p:spPr>
        <p:txBody>
          <a:bodyPr spcFirstLastPara="1" wrap="square" lIns="91425" tIns="45700" rIns="91425" bIns="45700" anchor="ctr" anchorCtr="0">
            <a:normAutofit/>
          </a:bodyPr>
          <a:lstStyle/>
          <a:p>
            <a:pPr algn="ctr">
              <a:lnSpc>
                <a:spcPct val="90000"/>
              </a:lnSpc>
              <a:buClr>
                <a:schemeClr val="dk1"/>
              </a:buClr>
              <a:buSzPts val="3825"/>
            </a:pPr>
            <a:r>
              <a:rPr lang="en-US" sz="3825" b="1" i="0" u="none" strike="noStrike" cap="none" dirty="0">
                <a:solidFill>
                  <a:schemeClr val="dk1"/>
                </a:solidFill>
                <a:latin typeface="Cambria"/>
                <a:ea typeface="Cambria"/>
                <a:cs typeface="Cambria"/>
                <a:sym typeface="Cambria"/>
              </a:rPr>
              <a:t>     </a:t>
            </a:r>
            <a:r>
              <a:rPr lang="en-US" sz="4800" b="1" dirty="0" smtClean="0"/>
              <a:t>Secondary Memory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440873" y="488373"/>
            <a:ext cx="12954000" cy="1143000"/>
          </a:xfrm>
          <a:prstGeom prst="rect">
            <a:avLst/>
          </a:prstGeom>
          <a:noFill/>
          <a:ln>
            <a:noFill/>
          </a:ln>
        </p:spPr>
        <p:txBody>
          <a:bodyPr spcFirstLastPara="1" wrap="square" lIns="91425" tIns="45700" rIns="91425" bIns="45700" anchor="t" anchorCtr="0">
            <a:normAutofit fontScale="92500" lnSpcReduction="20000"/>
          </a:bodyPr>
          <a:lstStyle/>
          <a:p>
            <a:pPr lvl="0" algn="ctr">
              <a:buClr>
                <a:schemeClr val="dk1"/>
              </a:buClr>
              <a:buSzPts val="4500"/>
            </a:pPr>
            <a:r>
              <a:rPr lang="en-US" sz="4500" b="1" dirty="0" smtClean="0">
                <a:solidFill>
                  <a:schemeClr val="dk1"/>
                </a:solidFill>
                <a:latin typeface="Cambria"/>
                <a:ea typeface="Cambria"/>
                <a:cs typeface="Cambria"/>
                <a:sym typeface="Cambria"/>
              </a:rPr>
              <a:t>Difference between Primary Memory and Secondary Memory</a:t>
            </a:r>
          </a:p>
        </p:txBody>
      </p:sp>
      <p:graphicFrame>
        <p:nvGraphicFramePr>
          <p:cNvPr id="6" name="Table 5"/>
          <p:cNvGraphicFramePr>
            <a:graphicFrameLocks noGrp="1"/>
          </p:cNvGraphicFramePr>
          <p:nvPr/>
        </p:nvGraphicFramePr>
        <p:xfrm>
          <a:off x="1429775" y="2061545"/>
          <a:ext cx="16126690" cy="7239000"/>
        </p:xfrm>
        <a:graphic>
          <a:graphicData uri="http://schemas.openxmlformats.org/drawingml/2006/table">
            <a:tbl>
              <a:tblPr/>
              <a:tblGrid>
                <a:gridCol w="1248065"/>
                <a:gridCol w="6899276"/>
                <a:gridCol w="7979349"/>
              </a:tblGrid>
              <a:tr h="789675">
                <a:tc>
                  <a:txBody>
                    <a:bodyPr/>
                    <a:lstStyle/>
                    <a:p>
                      <a:pPr algn="ctr" fontAlgn="t">
                        <a:lnSpc>
                          <a:spcPct val="150000"/>
                        </a:lnSpc>
                      </a:pPr>
                      <a:r>
                        <a:rPr lang="en-US" sz="2800" dirty="0">
                          <a:solidFill>
                            <a:srgbClr val="000000"/>
                          </a:solidFill>
                          <a:latin typeface="Book Antiqua" pitchFamily="18" charset="0"/>
                        </a:rPr>
                        <a:t>S. No</a:t>
                      </a:r>
                    </a:p>
                  </a:txBody>
                  <a:tcPr marL="114300" marR="114300" marT="114300" marB="114300">
                    <a:lnL w="9525" cap="flat" cmpd="sng" algn="ctr">
                      <a:solidFill>
                        <a:srgbClr val="506CDD"/>
                      </a:solidFill>
                      <a:prstDash val="solid"/>
                      <a:round/>
                      <a:headEnd type="none" w="med" len="med"/>
                      <a:tailEnd type="none" w="med" len="med"/>
                    </a:lnL>
                    <a:lnR w="9525" cap="flat" cmpd="sng" algn="ctr">
                      <a:solidFill>
                        <a:srgbClr val="506CDD"/>
                      </a:solidFill>
                      <a:prstDash val="solid"/>
                      <a:round/>
                      <a:headEnd type="none" w="med" len="med"/>
                      <a:tailEnd type="none" w="med" len="med"/>
                    </a:lnR>
                    <a:lnT w="9525" cap="flat" cmpd="sng" algn="ctr">
                      <a:solidFill>
                        <a:srgbClr val="506CDD"/>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ctr" fontAlgn="t">
                        <a:lnSpc>
                          <a:spcPct val="150000"/>
                        </a:lnSpc>
                      </a:pPr>
                      <a:r>
                        <a:rPr lang="en-US" sz="2800" dirty="0">
                          <a:solidFill>
                            <a:srgbClr val="000000"/>
                          </a:solidFill>
                          <a:latin typeface="Book Antiqua" pitchFamily="18" charset="0"/>
                        </a:rPr>
                        <a:t>Primary Memory</a:t>
                      </a:r>
                    </a:p>
                  </a:txBody>
                  <a:tcPr marL="114300" marR="114300" marT="114300" marB="114300">
                    <a:lnL w="9525" cap="flat" cmpd="sng" algn="ctr">
                      <a:solidFill>
                        <a:srgbClr val="506CDD"/>
                      </a:solidFill>
                      <a:prstDash val="solid"/>
                      <a:round/>
                      <a:headEnd type="none" w="med" len="med"/>
                      <a:tailEnd type="none" w="med" len="med"/>
                    </a:lnL>
                    <a:lnR w="9525" cap="flat" cmpd="sng" algn="ctr">
                      <a:solidFill>
                        <a:srgbClr val="506CDD"/>
                      </a:solidFill>
                      <a:prstDash val="solid"/>
                      <a:round/>
                      <a:headEnd type="none" w="med" len="med"/>
                      <a:tailEnd type="none" w="med" len="med"/>
                    </a:lnR>
                    <a:lnT w="9525" cap="flat" cmpd="sng" algn="ctr">
                      <a:solidFill>
                        <a:srgbClr val="506CDD"/>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ctr" fontAlgn="t">
                        <a:lnSpc>
                          <a:spcPct val="150000"/>
                        </a:lnSpc>
                      </a:pPr>
                      <a:r>
                        <a:rPr lang="en-US" sz="2800" dirty="0">
                          <a:solidFill>
                            <a:srgbClr val="000000"/>
                          </a:solidFill>
                          <a:latin typeface="Book Antiqua" pitchFamily="18" charset="0"/>
                        </a:rPr>
                        <a:t>Secondary Memory</a:t>
                      </a:r>
                    </a:p>
                  </a:txBody>
                  <a:tcPr marL="114300" marR="114300" marT="114300" marB="114300">
                    <a:lnL w="9525" cap="flat" cmpd="sng" algn="ctr">
                      <a:solidFill>
                        <a:srgbClr val="506CDD"/>
                      </a:solidFill>
                      <a:prstDash val="solid"/>
                      <a:round/>
                      <a:headEnd type="none" w="med" len="med"/>
                      <a:tailEnd type="none" w="med" len="med"/>
                    </a:lnL>
                    <a:lnR w="9525" cap="flat" cmpd="sng" algn="ctr">
                      <a:solidFill>
                        <a:srgbClr val="506CDD"/>
                      </a:solidFill>
                      <a:prstDash val="solid"/>
                      <a:round/>
                      <a:headEnd type="none" w="med" len="med"/>
                      <a:tailEnd type="none" w="med" len="med"/>
                    </a:lnR>
                    <a:lnT w="9525" cap="flat" cmpd="sng" algn="ctr">
                      <a:solidFill>
                        <a:srgbClr val="506CDD"/>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1269674">
                <a:tc>
                  <a:txBody>
                    <a:bodyPr/>
                    <a:lstStyle/>
                    <a:p>
                      <a:pPr algn="ctr" fontAlgn="t">
                        <a:lnSpc>
                          <a:spcPct val="150000"/>
                        </a:lnSpc>
                      </a:pPr>
                      <a:r>
                        <a:rPr lang="en-US" sz="2800" dirty="0">
                          <a:solidFill>
                            <a:srgbClr val="333333"/>
                          </a:solidFill>
                          <a:latin typeface="Book Antiqua" pitchFamily="18" charset="0"/>
                        </a:rPr>
                        <a:t>1.)</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lnSpc>
                          <a:spcPct val="150000"/>
                        </a:lnSpc>
                      </a:pPr>
                      <a:r>
                        <a:rPr lang="en-US" sz="2800" dirty="0">
                          <a:solidFill>
                            <a:srgbClr val="333333"/>
                          </a:solidFill>
                          <a:latin typeface="Book Antiqua" pitchFamily="18" charset="0"/>
                        </a:rPr>
                        <a:t>Primary Memory is also primarily known as main memory or primary storage memory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lnSpc>
                          <a:spcPct val="150000"/>
                        </a:lnSpc>
                      </a:pPr>
                      <a:r>
                        <a:rPr lang="en-US" sz="2800" dirty="0">
                          <a:solidFill>
                            <a:srgbClr val="333333"/>
                          </a:solidFill>
                          <a:latin typeface="Book Antiqua" pitchFamily="18" charset="0"/>
                        </a:rPr>
                        <a:t>Secondary Memory is also primarily known as secondary memory storage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1269674">
                <a:tc>
                  <a:txBody>
                    <a:bodyPr/>
                    <a:lstStyle/>
                    <a:p>
                      <a:pPr algn="ctr" fontAlgn="t">
                        <a:lnSpc>
                          <a:spcPct val="150000"/>
                        </a:lnSpc>
                      </a:pPr>
                      <a:r>
                        <a:rPr lang="en-US" sz="2800" dirty="0">
                          <a:solidFill>
                            <a:srgbClr val="333333"/>
                          </a:solidFill>
                          <a:latin typeface="Book Antiqua" pitchFamily="18" charset="0"/>
                        </a:rPr>
                        <a:t>2.)</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lnSpc>
                          <a:spcPct val="150000"/>
                        </a:lnSpc>
                      </a:pPr>
                      <a:r>
                        <a:rPr lang="en-US" sz="2800">
                          <a:solidFill>
                            <a:srgbClr val="333333"/>
                          </a:solidFill>
                          <a:latin typeface="Book Antiqua" pitchFamily="18" charset="0"/>
                        </a:rPr>
                        <a:t>They are also known as Internal Memory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lnSpc>
                          <a:spcPct val="150000"/>
                        </a:lnSpc>
                      </a:pPr>
                      <a:r>
                        <a:rPr lang="en-US" sz="2800">
                          <a:solidFill>
                            <a:srgbClr val="333333"/>
                          </a:solidFill>
                          <a:latin typeface="Book Antiqua" pitchFamily="18" charset="0"/>
                        </a:rPr>
                        <a:t>They are also known as Auxiliary Memory or Backup Memory or Additional Memory.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1269674">
                <a:tc>
                  <a:txBody>
                    <a:bodyPr/>
                    <a:lstStyle/>
                    <a:p>
                      <a:pPr algn="ctr" fontAlgn="t">
                        <a:lnSpc>
                          <a:spcPct val="150000"/>
                        </a:lnSpc>
                      </a:pPr>
                      <a:r>
                        <a:rPr lang="en-US" sz="2800" dirty="0">
                          <a:solidFill>
                            <a:srgbClr val="333333"/>
                          </a:solidFill>
                          <a:latin typeface="Book Antiqua" pitchFamily="18" charset="0"/>
                        </a:rPr>
                        <a:t>3.)</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lnSpc>
                          <a:spcPct val="150000"/>
                        </a:lnSpc>
                      </a:pPr>
                      <a:r>
                        <a:rPr lang="en-US" sz="2800">
                          <a:solidFill>
                            <a:srgbClr val="333333"/>
                          </a:solidFill>
                          <a:latin typeface="Book Antiqua" pitchFamily="18" charset="0"/>
                        </a:rPr>
                        <a:t>Primary Memory is more costlier than Secondary Memory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lnSpc>
                          <a:spcPct val="150000"/>
                        </a:lnSpc>
                      </a:pPr>
                      <a:r>
                        <a:rPr lang="en-US" sz="2800">
                          <a:solidFill>
                            <a:srgbClr val="333333"/>
                          </a:solidFill>
                          <a:latin typeface="Book Antiqua" pitchFamily="18" charset="0"/>
                        </a:rPr>
                        <a:t>Secondary Memory is less costlier than Secondary Memory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1269674">
                <a:tc>
                  <a:txBody>
                    <a:bodyPr/>
                    <a:lstStyle/>
                    <a:p>
                      <a:pPr algn="ctr" fontAlgn="t">
                        <a:lnSpc>
                          <a:spcPct val="150000"/>
                        </a:lnSpc>
                      </a:pPr>
                      <a:r>
                        <a:rPr lang="en-US" sz="2800" dirty="0">
                          <a:solidFill>
                            <a:srgbClr val="333333"/>
                          </a:solidFill>
                          <a:latin typeface="Book Antiqua" pitchFamily="18" charset="0"/>
                        </a:rPr>
                        <a:t>4.)</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lnSpc>
                          <a:spcPct val="150000"/>
                        </a:lnSpc>
                      </a:pPr>
                      <a:r>
                        <a:rPr lang="en-US" sz="2800">
                          <a:solidFill>
                            <a:srgbClr val="333333"/>
                          </a:solidFill>
                          <a:latin typeface="Book Antiqua" pitchFamily="18" charset="0"/>
                        </a:rPr>
                        <a:t>Primary memory is said to be faster than Secondary memory.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lnSpc>
                          <a:spcPct val="150000"/>
                        </a:lnSpc>
                      </a:pPr>
                      <a:r>
                        <a:rPr lang="en-US" sz="2800" dirty="0">
                          <a:solidFill>
                            <a:srgbClr val="333333"/>
                          </a:solidFill>
                          <a:latin typeface="Book Antiqua" pitchFamily="18" charset="0"/>
                        </a:rPr>
                        <a:t>Secondary memory is said to be slower than primary memory.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bl>
          </a:graphicData>
        </a:graphic>
      </p:graphicFrame>
      <p:pic>
        <p:nvPicPr>
          <p:cNvPr id="11266" name="Picture 2" descr="Difference between Primary and Secondary Memory"/>
          <p:cNvPicPr>
            <a:picLocks noChangeAspect="1" noChangeArrowheads="1"/>
          </p:cNvPicPr>
          <p:nvPr/>
        </p:nvPicPr>
        <p:blipFill>
          <a:blip r:embed="rId3"/>
          <a:srcRect/>
          <a:stretch>
            <a:fillRect/>
          </a:stretch>
        </p:blipFill>
        <p:spPr bwMode="auto">
          <a:xfrm>
            <a:off x="13631889" y="1"/>
            <a:ext cx="2511427" cy="210532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22"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24" name="Google Shape;124;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txBox="1"/>
          <p:nvPr/>
        </p:nvSpPr>
        <p:spPr>
          <a:xfrm>
            <a:off x="1856509" y="538250"/>
            <a:ext cx="12954000" cy="1143000"/>
          </a:xfrm>
          <a:prstGeom prst="rect">
            <a:avLst/>
          </a:prstGeom>
          <a:noFill/>
          <a:ln>
            <a:noFill/>
          </a:ln>
        </p:spPr>
        <p:txBody>
          <a:bodyPr spcFirstLastPara="1" wrap="square" lIns="91425" tIns="45700" rIns="91425" bIns="45700" anchor="t" anchorCtr="0">
            <a:normAutofit fontScale="92500" lnSpcReduction="20000"/>
          </a:bodyPr>
          <a:lstStyle/>
          <a:p>
            <a:pPr lvl="0" algn="ctr">
              <a:buClr>
                <a:schemeClr val="dk1"/>
              </a:buClr>
              <a:buSzPts val="4500"/>
            </a:pPr>
            <a:r>
              <a:rPr lang="en-US" sz="4500" b="1" dirty="0" smtClean="0">
                <a:solidFill>
                  <a:schemeClr val="dk1"/>
                </a:solidFill>
                <a:latin typeface="Cambria"/>
                <a:ea typeface="Cambria"/>
                <a:cs typeface="Cambria"/>
                <a:sym typeface="Cambria"/>
              </a:rPr>
              <a:t>Difference between Primary Memory and Secondary Memory</a:t>
            </a:r>
          </a:p>
        </p:txBody>
      </p:sp>
      <p:graphicFrame>
        <p:nvGraphicFramePr>
          <p:cNvPr id="6" name="Table 5"/>
          <p:cNvGraphicFramePr>
            <a:graphicFrameLocks noGrp="1"/>
          </p:cNvGraphicFramePr>
          <p:nvPr/>
        </p:nvGraphicFramePr>
        <p:xfrm>
          <a:off x="1097279" y="1762297"/>
          <a:ext cx="15927185" cy="7726680"/>
        </p:xfrm>
        <a:graphic>
          <a:graphicData uri="http://schemas.openxmlformats.org/drawingml/2006/table">
            <a:tbl>
              <a:tblPr/>
              <a:tblGrid>
                <a:gridCol w="1232625"/>
                <a:gridCol w="6813924"/>
                <a:gridCol w="7880636"/>
              </a:tblGrid>
              <a:tr h="864604">
                <a:tc>
                  <a:txBody>
                    <a:bodyPr/>
                    <a:lstStyle/>
                    <a:p>
                      <a:pPr algn="ctr" fontAlgn="t">
                        <a:lnSpc>
                          <a:spcPct val="150000"/>
                        </a:lnSpc>
                      </a:pPr>
                      <a:r>
                        <a:rPr lang="en-US" sz="2800" dirty="0">
                          <a:solidFill>
                            <a:srgbClr val="000000"/>
                          </a:solidFill>
                          <a:latin typeface="Book Antiqua" pitchFamily="18" charset="0"/>
                        </a:rPr>
                        <a:t>S. No</a:t>
                      </a:r>
                    </a:p>
                  </a:txBody>
                  <a:tcPr marL="114300" marR="114300" marT="114300" marB="114300">
                    <a:lnL w="9525" cap="flat" cmpd="sng" algn="ctr">
                      <a:solidFill>
                        <a:srgbClr val="506CDD"/>
                      </a:solidFill>
                      <a:prstDash val="solid"/>
                      <a:round/>
                      <a:headEnd type="none" w="med" len="med"/>
                      <a:tailEnd type="none" w="med" len="med"/>
                    </a:lnL>
                    <a:lnR w="9525" cap="flat" cmpd="sng" algn="ctr">
                      <a:solidFill>
                        <a:srgbClr val="506CDD"/>
                      </a:solidFill>
                      <a:prstDash val="solid"/>
                      <a:round/>
                      <a:headEnd type="none" w="med" len="med"/>
                      <a:tailEnd type="none" w="med" len="med"/>
                    </a:lnR>
                    <a:lnT w="9525" cap="flat" cmpd="sng" algn="ctr">
                      <a:solidFill>
                        <a:srgbClr val="506CDD"/>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ctr" fontAlgn="t">
                        <a:lnSpc>
                          <a:spcPct val="150000"/>
                        </a:lnSpc>
                      </a:pPr>
                      <a:r>
                        <a:rPr lang="en-US" sz="2800" dirty="0">
                          <a:solidFill>
                            <a:srgbClr val="000000"/>
                          </a:solidFill>
                          <a:latin typeface="Book Antiqua" pitchFamily="18" charset="0"/>
                        </a:rPr>
                        <a:t>Primary Memory</a:t>
                      </a:r>
                    </a:p>
                  </a:txBody>
                  <a:tcPr marL="114300" marR="114300" marT="114300" marB="114300">
                    <a:lnL w="9525" cap="flat" cmpd="sng" algn="ctr">
                      <a:solidFill>
                        <a:srgbClr val="506CDD"/>
                      </a:solidFill>
                      <a:prstDash val="solid"/>
                      <a:round/>
                      <a:headEnd type="none" w="med" len="med"/>
                      <a:tailEnd type="none" w="med" len="med"/>
                    </a:lnL>
                    <a:lnR w="9525" cap="flat" cmpd="sng" algn="ctr">
                      <a:solidFill>
                        <a:srgbClr val="506CDD"/>
                      </a:solidFill>
                      <a:prstDash val="solid"/>
                      <a:round/>
                      <a:headEnd type="none" w="med" len="med"/>
                      <a:tailEnd type="none" w="med" len="med"/>
                    </a:lnR>
                    <a:lnT w="9525" cap="flat" cmpd="sng" algn="ctr">
                      <a:solidFill>
                        <a:srgbClr val="506CDD"/>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ctr" fontAlgn="t">
                        <a:lnSpc>
                          <a:spcPct val="150000"/>
                        </a:lnSpc>
                      </a:pPr>
                      <a:r>
                        <a:rPr lang="en-US" sz="2800" dirty="0">
                          <a:solidFill>
                            <a:srgbClr val="000000"/>
                          </a:solidFill>
                          <a:latin typeface="Book Antiqua" pitchFamily="18" charset="0"/>
                        </a:rPr>
                        <a:t>Secondary Memory</a:t>
                      </a:r>
                    </a:p>
                  </a:txBody>
                  <a:tcPr marL="114300" marR="114300" marT="114300" marB="114300">
                    <a:lnL w="9525" cap="flat" cmpd="sng" algn="ctr">
                      <a:solidFill>
                        <a:srgbClr val="506CDD"/>
                      </a:solidFill>
                      <a:prstDash val="solid"/>
                      <a:round/>
                      <a:headEnd type="none" w="med" len="med"/>
                      <a:tailEnd type="none" w="med" len="med"/>
                    </a:lnL>
                    <a:lnR w="9525" cap="flat" cmpd="sng" algn="ctr">
                      <a:solidFill>
                        <a:srgbClr val="506CDD"/>
                      </a:solidFill>
                      <a:prstDash val="solid"/>
                      <a:round/>
                      <a:headEnd type="none" w="med" len="med"/>
                      <a:tailEnd type="none" w="med" len="med"/>
                    </a:lnR>
                    <a:lnT w="9525" cap="flat" cmpd="sng" algn="ctr">
                      <a:solidFill>
                        <a:srgbClr val="506CDD"/>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2699991">
                <a:tc>
                  <a:txBody>
                    <a:bodyPr/>
                    <a:lstStyle/>
                    <a:p>
                      <a:pPr algn="ctr" fontAlgn="t">
                        <a:lnSpc>
                          <a:spcPct val="150000"/>
                        </a:lnSpc>
                      </a:pPr>
                      <a:r>
                        <a:rPr lang="en-US" sz="2800" dirty="0">
                          <a:solidFill>
                            <a:srgbClr val="333333"/>
                          </a:solidFill>
                          <a:latin typeface="Book Antiqua" pitchFamily="18" charset="0"/>
                        </a:rPr>
                        <a:t>5.)</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lnSpc>
                          <a:spcPct val="150000"/>
                        </a:lnSpc>
                      </a:pPr>
                      <a:r>
                        <a:rPr lang="en-US" sz="2800" dirty="0">
                          <a:solidFill>
                            <a:srgbClr val="333333"/>
                          </a:solidFill>
                          <a:latin typeface="Book Antiqua" pitchFamily="18" charset="0"/>
                        </a:rPr>
                        <a:t>It stores information or data that the processing unit is currently using. Usually, capacity ranges from sixteen Giga Bytes (16 GB) to Thirty Two Giga Bytes (32 GB).</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lnSpc>
                          <a:spcPct val="150000"/>
                        </a:lnSpc>
                      </a:pPr>
                      <a:r>
                        <a:rPr lang="en-US" sz="2800" dirty="0">
                          <a:solidFill>
                            <a:srgbClr val="333333"/>
                          </a:solidFill>
                          <a:latin typeface="Book Antiqua" pitchFamily="18" charset="0"/>
                        </a:rPr>
                        <a:t>It has a substantial amount of information and data storage. Typically, capacity ranges from 200 GB to terabytes.</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1425838">
                <a:tc>
                  <a:txBody>
                    <a:bodyPr/>
                    <a:lstStyle/>
                    <a:p>
                      <a:pPr algn="ctr" fontAlgn="t">
                        <a:lnSpc>
                          <a:spcPct val="150000"/>
                        </a:lnSpc>
                      </a:pPr>
                      <a:r>
                        <a:rPr lang="en-US" sz="2800" dirty="0">
                          <a:solidFill>
                            <a:srgbClr val="333333"/>
                          </a:solidFill>
                          <a:latin typeface="Book Antiqua" pitchFamily="18" charset="0"/>
                        </a:rPr>
                        <a:t>6.)</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lnSpc>
                          <a:spcPct val="150000"/>
                        </a:lnSpc>
                      </a:pPr>
                      <a:r>
                        <a:rPr lang="en-US" sz="2800">
                          <a:solidFill>
                            <a:srgbClr val="333333"/>
                          </a:solidFill>
                          <a:latin typeface="Book Antiqua" pitchFamily="18" charset="0"/>
                        </a:rPr>
                        <a:t>The Primary Memory can be divided as Volatile and Non Volatile Memories</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lnSpc>
                          <a:spcPct val="150000"/>
                        </a:lnSpc>
                      </a:pPr>
                      <a:r>
                        <a:rPr lang="en-US" sz="2800">
                          <a:solidFill>
                            <a:srgbClr val="333333"/>
                          </a:solidFill>
                          <a:latin typeface="Book Antiqua" pitchFamily="18" charset="0"/>
                        </a:rPr>
                        <a:t>The Secondary Memory can only be classified as Non Volatile Memory only.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2062914">
                <a:tc>
                  <a:txBody>
                    <a:bodyPr/>
                    <a:lstStyle/>
                    <a:p>
                      <a:pPr algn="ctr" fontAlgn="t">
                        <a:lnSpc>
                          <a:spcPct val="150000"/>
                        </a:lnSpc>
                      </a:pPr>
                      <a:r>
                        <a:rPr lang="en-US" sz="2800" dirty="0">
                          <a:solidFill>
                            <a:srgbClr val="333333"/>
                          </a:solidFill>
                          <a:latin typeface="Book Antiqua" pitchFamily="18" charset="0"/>
                        </a:rPr>
                        <a:t>7.)</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lnSpc>
                          <a:spcPct val="150000"/>
                        </a:lnSpc>
                      </a:pPr>
                      <a:r>
                        <a:rPr lang="en-US" sz="2800">
                          <a:solidFill>
                            <a:srgbClr val="333333"/>
                          </a:solidFill>
                          <a:latin typeface="Book Antiqua" pitchFamily="18" charset="0"/>
                        </a:rPr>
                        <a:t>Data cannot be preserved in the event of a power outage since it is a volatile memory.</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lnSpc>
                          <a:spcPct val="150000"/>
                        </a:lnSpc>
                      </a:pPr>
                      <a:r>
                        <a:rPr lang="en-US" sz="2800" dirty="0">
                          <a:solidFill>
                            <a:srgbClr val="333333"/>
                          </a:solidFill>
                          <a:latin typeface="Book Antiqua" pitchFamily="18" charset="0"/>
                        </a:rPr>
                        <a:t>Because it has a non-volatile memory, the information may be kept even in the event of a power outage.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bl>
          </a:graphicData>
        </a:graphic>
      </p:graphicFrame>
      <p:pic>
        <p:nvPicPr>
          <p:cNvPr id="7" name="Picture 2" descr="Difference between Primary and Secondary Memory"/>
          <p:cNvPicPr>
            <a:picLocks noChangeAspect="1" noChangeArrowheads="1"/>
          </p:cNvPicPr>
          <p:nvPr/>
        </p:nvPicPr>
        <p:blipFill>
          <a:blip r:embed="rId3"/>
          <a:srcRect/>
          <a:stretch>
            <a:fillRect/>
          </a:stretch>
        </p:blipFill>
        <p:spPr bwMode="auto">
          <a:xfrm>
            <a:off x="13965382" y="1"/>
            <a:ext cx="2177934" cy="182575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0" name="Freeform 3"/>
          <p:cNvSpPr/>
          <p:nvPr/>
        </p:nvSpPr>
        <p:spPr>
          <a:xfrm>
            <a:off x="7395793" y="9594499"/>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48" name="Google Shape;148;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txBox="1"/>
          <p:nvPr/>
        </p:nvSpPr>
        <p:spPr>
          <a:xfrm>
            <a:off x="2438400" y="49530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Mass Storage Structure</a:t>
            </a:r>
          </a:p>
        </p:txBody>
      </p:sp>
      <p:sp>
        <p:nvSpPr>
          <p:cNvPr id="150" name="Google Shape;150;p5"/>
          <p:cNvSpPr txBox="1"/>
          <p:nvPr/>
        </p:nvSpPr>
        <p:spPr>
          <a:xfrm>
            <a:off x="282634" y="1596044"/>
            <a:ext cx="12868102" cy="7531331"/>
          </a:xfrm>
          <a:prstGeom prst="rect">
            <a:avLst/>
          </a:prstGeom>
          <a:noFill/>
          <a:ln>
            <a:noFill/>
          </a:ln>
        </p:spPr>
        <p:txBody>
          <a:bodyPr spcFirstLastPara="1" wrap="square" lIns="91425" tIns="45700" rIns="91425" bIns="45700" anchor="t" anchorCtr="0">
            <a:noAutofit/>
          </a:bodyPr>
          <a:lstStyle/>
          <a:p>
            <a:pPr marL="342900" lvl="0" indent="-342900" algn="just">
              <a:lnSpc>
                <a:spcPct val="200000"/>
              </a:lnSpc>
              <a:buClr>
                <a:schemeClr val="dk1"/>
              </a:buClr>
              <a:buSzPts val="3400"/>
              <a:buFont typeface="Arial"/>
              <a:buChar char="•"/>
            </a:pPr>
            <a:r>
              <a:rPr lang="en-US" sz="2400" dirty="0" smtClean="0">
                <a:solidFill>
                  <a:schemeClr val="dk1"/>
                </a:solidFill>
                <a:latin typeface="Cambria"/>
                <a:ea typeface="Cambria"/>
                <a:cs typeface="Cambria"/>
                <a:sym typeface="Cambria"/>
              </a:rPr>
              <a:t>Systems designed to store enormous volumes of data are referred to as mass storage devices. </a:t>
            </a:r>
          </a:p>
          <a:p>
            <a:pPr marL="342900" lvl="0" indent="-342900" algn="just">
              <a:lnSpc>
                <a:spcPct val="200000"/>
              </a:lnSpc>
              <a:buClr>
                <a:schemeClr val="dk1"/>
              </a:buClr>
              <a:buSzPts val="3400"/>
              <a:buFont typeface="Arial"/>
              <a:buChar char="•"/>
            </a:pPr>
            <a:r>
              <a:rPr lang="en-US" sz="2400" dirty="0" smtClean="0">
                <a:solidFill>
                  <a:schemeClr val="dk1"/>
                </a:solidFill>
                <a:latin typeface="Cambria"/>
                <a:ea typeface="Cambria"/>
                <a:cs typeface="Cambria"/>
                <a:sym typeface="Cambria"/>
              </a:rPr>
              <a:t>Massive storage devices are sometimes used interchangeably with peripheral storage, which is the management of bigger volumes of data that are larger than the native storage capability of a computer or device.</a:t>
            </a:r>
          </a:p>
          <a:p>
            <a:pPr marL="342900" lvl="0" indent="-342900" algn="just">
              <a:lnSpc>
                <a:spcPct val="200000"/>
              </a:lnSpc>
              <a:buClr>
                <a:schemeClr val="dk1"/>
              </a:buClr>
              <a:buSzPts val="3400"/>
              <a:buFont typeface="Arial"/>
              <a:buChar char="•"/>
            </a:pPr>
            <a:r>
              <a:rPr lang="en-US" sz="2400" dirty="0" smtClean="0">
                <a:solidFill>
                  <a:schemeClr val="dk1"/>
                </a:solidFill>
                <a:latin typeface="Cambria"/>
                <a:ea typeface="Cambria"/>
                <a:cs typeface="Cambria"/>
                <a:sym typeface="Cambria"/>
              </a:rPr>
              <a:t>The basic idea of Mass Storage is to create a Data Backup or Data Recovery System.</a:t>
            </a:r>
          </a:p>
          <a:p>
            <a:pPr marL="342900" lvl="0" indent="-342900" algn="just">
              <a:lnSpc>
                <a:spcPct val="200000"/>
              </a:lnSpc>
              <a:buClr>
                <a:schemeClr val="dk1"/>
              </a:buClr>
              <a:buSzPts val="3400"/>
              <a:buFont typeface="Arial"/>
              <a:buChar char="•"/>
            </a:pPr>
            <a:r>
              <a:rPr lang="en-US" sz="2400" dirty="0" smtClean="0">
                <a:solidFill>
                  <a:schemeClr val="dk1"/>
                </a:solidFill>
                <a:latin typeface="Cambria"/>
                <a:ea typeface="Cambria"/>
                <a:cs typeface="Cambria"/>
                <a:sym typeface="Cambria"/>
              </a:rPr>
              <a:t>The Mass Storage Structure Devices are:</a:t>
            </a:r>
          </a:p>
          <a:p>
            <a:pPr marL="342900" lvl="4" indent="-342900" algn="just">
              <a:lnSpc>
                <a:spcPct val="200000"/>
              </a:lnSpc>
              <a:buClr>
                <a:schemeClr val="dk1"/>
              </a:buClr>
              <a:buSzPts val="3400"/>
              <a:buFont typeface="Wingdings" pitchFamily="2" charset="2"/>
              <a:buChar char="ü"/>
            </a:pPr>
            <a:r>
              <a:rPr lang="en-US" sz="2400" dirty="0" smtClean="0">
                <a:solidFill>
                  <a:schemeClr val="dk1"/>
                </a:solidFill>
                <a:latin typeface="Cambria"/>
                <a:ea typeface="Cambria"/>
                <a:cs typeface="Cambria"/>
                <a:sym typeface="Cambria"/>
              </a:rPr>
              <a:t>	Magnetic Disks</a:t>
            </a:r>
          </a:p>
          <a:p>
            <a:pPr marL="342900" lvl="2" indent="-342900" algn="just">
              <a:lnSpc>
                <a:spcPct val="200000"/>
              </a:lnSpc>
              <a:buClr>
                <a:schemeClr val="dk1"/>
              </a:buClr>
              <a:buSzPts val="3400"/>
              <a:buFont typeface="Wingdings" pitchFamily="2" charset="2"/>
              <a:buChar char="ü"/>
            </a:pPr>
            <a:r>
              <a:rPr lang="en-US" sz="2400" dirty="0" smtClean="0">
                <a:solidFill>
                  <a:schemeClr val="dk1"/>
                </a:solidFill>
                <a:latin typeface="Cambria"/>
                <a:ea typeface="Cambria"/>
                <a:cs typeface="Cambria"/>
                <a:sym typeface="Cambria"/>
              </a:rPr>
              <a:t>	Solid State Disks</a:t>
            </a:r>
          </a:p>
          <a:p>
            <a:pPr marL="342900" lvl="2" indent="-342900" algn="just">
              <a:lnSpc>
                <a:spcPct val="200000"/>
              </a:lnSpc>
              <a:buClr>
                <a:schemeClr val="dk1"/>
              </a:buClr>
              <a:buSzPts val="3400"/>
              <a:buFont typeface="Wingdings" pitchFamily="2" charset="2"/>
              <a:buChar char="ü"/>
            </a:pPr>
            <a:r>
              <a:rPr lang="en-US" sz="2400" dirty="0" smtClean="0">
                <a:solidFill>
                  <a:schemeClr val="dk1"/>
                </a:solidFill>
                <a:latin typeface="Cambria"/>
                <a:ea typeface="Cambria"/>
                <a:cs typeface="Cambria"/>
                <a:sym typeface="Cambria"/>
              </a:rPr>
              <a:t>	Magnetic Tapes</a:t>
            </a:r>
          </a:p>
          <a:p>
            <a:pPr marL="342900" lvl="0" indent="-342900" algn="just">
              <a:lnSpc>
                <a:spcPct val="200000"/>
              </a:lnSpc>
              <a:buClr>
                <a:schemeClr val="dk1"/>
              </a:buClr>
              <a:buSzPts val="3400"/>
              <a:buFont typeface="Arial"/>
              <a:buChar char="•"/>
            </a:pPr>
            <a:endParaRPr lang="en-US" sz="2400" dirty="0" smtClean="0">
              <a:solidFill>
                <a:schemeClr val="dk1"/>
              </a:solidFill>
              <a:latin typeface="Cambria"/>
              <a:ea typeface="Cambria"/>
              <a:cs typeface="Cambria"/>
              <a:sym typeface="Cambria"/>
            </a:endParaRPr>
          </a:p>
          <a:p>
            <a:pPr marL="342900" marR="0" lvl="0" indent="-342900" algn="just" rtl="0">
              <a:lnSpc>
                <a:spcPct val="200000"/>
              </a:lnSpc>
              <a:spcBef>
                <a:spcPts val="680"/>
              </a:spcBef>
              <a:spcAft>
                <a:spcPts val="0"/>
              </a:spcAft>
              <a:buClr>
                <a:schemeClr val="dk1"/>
              </a:buClr>
              <a:buSzPts val="3400"/>
            </a:pPr>
            <a:endParaRPr sz="2400" b="0" i="0" u="none" strike="noStrike" cap="none">
              <a:solidFill>
                <a:schemeClr val="dk1"/>
              </a:solidFill>
              <a:latin typeface="Cambria"/>
              <a:ea typeface="Cambria"/>
              <a:cs typeface="Cambria"/>
              <a:sym typeface="Cambria"/>
            </a:endParaRPr>
          </a:p>
        </p:txBody>
      </p:sp>
      <p:sp>
        <p:nvSpPr>
          <p:cNvPr id="9218" name="AutoShape 2" descr="Overview of Mass Storage Structure | PadaKuu.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19" name="Picture 3" descr="C:\Users\Bsc_GCD\Desktop\om1.png"/>
          <p:cNvPicPr>
            <a:picLocks noChangeAspect="1" noChangeArrowheads="1"/>
          </p:cNvPicPr>
          <p:nvPr/>
        </p:nvPicPr>
        <p:blipFill>
          <a:blip r:embed="rId3"/>
          <a:srcRect b="13703"/>
          <a:stretch>
            <a:fillRect/>
          </a:stretch>
        </p:blipFill>
        <p:spPr bwMode="auto">
          <a:xfrm>
            <a:off x="13071455" y="2576944"/>
            <a:ext cx="4551527" cy="492113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0" name="Freeform 3"/>
          <p:cNvSpPr/>
          <p:nvPr/>
        </p:nvSpPr>
        <p:spPr>
          <a:xfrm>
            <a:off x="0" y="9592843"/>
            <a:ext cx="10892207" cy="692501"/>
          </a:xfrm>
          <a:custGeom>
            <a:avLst/>
            <a:gdLst/>
            <a:ahLst/>
            <a:cxnLst/>
            <a:rect l="l" t="t" r="r" b="b"/>
            <a:pathLst>
              <a:path w="2868730" h="302802">
                <a:moveTo>
                  <a:pt x="0" y="0"/>
                </a:moveTo>
                <a:lnTo>
                  <a:pt x="2868730" y="0"/>
                </a:lnTo>
                <a:lnTo>
                  <a:pt x="2868730" y="302802"/>
                </a:lnTo>
                <a:lnTo>
                  <a:pt x="0" y="302802"/>
                </a:lnTo>
                <a:close/>
              </a:path>
            </a:pathLst>
          </a:custGeom>
          <a:solidFill>
            <a:srgbClr val="72C02C"/>
          </a:solidFill>
        </p:spPr>
      </p:sp>
      <p:sp>
        <p:nvSpPr>
          <p:cNvPr id="160" name="Google Shape;16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txBox="1"/>
          <p:nvPr/>
        </p:nvSpPr>
        <p:spPr>
          <a:xfrm>
            <a:off x="2438400" y="571500"/>
            <a:ext cx="12954000" cy="1143000"/>
          </a:xfrm>
          <a:prstGeom prst="rect">
            <a:avLst/>
          </a:prstGeom>
          <a:noFill/>
          <a:ln>
            <a:noFill/>
          </a:ln>
        </p:spPr>
        <p:txBody>
          <a:bodyPr spcFirstLastPara="1" wrap="square" lIns="91425" tIns="45700" rIns="91425" bIns="45700" anchor="t" anchorCtr="0">
            <a:normAutofit/>
          </a:bodyPr>
          <a:lstStyle/>
          <a:p>
            <a:pPr lvl="0" algn="ctr">
              <a:buClr>
                <a:schemeClr val="dk1"/>
              </a:buClr>
              <a:buSzPts val="4500"/>
            </a:pPr>
            <a:r>
              <a:rPr lang="en-US" sz="4500" b="1" dirty="0" smtClean="0">
                <a:solidFill>
                  <a:schemeClr val="dk1"/>
                </a:solidFill>
                <a:latin typeface="Cambria"/>
                <a:ea typeface="Cambria"/>
                <a:cs typeface="Cambria"/>
                <a:sym typeface="Cambria"/>
              </a:rPr>
              <a:t>Magnetic Disks</a:t>
            </a:r>
          </a:p>
        </p:txBody>
      </p:sp>
      <p:sp>
        <p:nvSpPr>
          <p:cNvPr id="162" name="Google Shape;162;p6"/>
          <p:cNvSpPr txBox="1"/>
          <p:nvPr/>
        </p:nvSpPr>
        <p:spPr>
          <a:xfrm>
            <a:off x="1371599" y="2247900"/>
            <a:ext cx="12959543" cy="6096000"/>
          </a:xfrm>
          <a:prstGeom prst="rect">
            <a:avLst/>
          </a:prstGeom>
          <a:noFill/>
          <a:ln>
            <a:noFill/>
          </a:ln>
        </p:spPr>
        <p:txBody>
          <a:bodyPr spcFirstLastPara="1" wrap="square" lIns="91425" tIns="45700" rIns="91425" bIns="45700" anchor="t" anchorCtr="0">
            <a:noAutofit/>
          </a:bodyPr>
          <a:lstStyle/>
          <a:p>
            <a:pPr lvl="0" algn="just">
              <a:lnSpc>
                <a:spcPct val="150000"/>
              </a:lnSpc>
            </a:pPr>
            <a:r>
              <a:rPr lang="en-US" sz="3600" dirty="0" smtClean="0">
                <a:latin typeface="Cambria" pitchFamily="18" charset="0"/>
              </a:rPr>
              <a:t>The process of magnetization is used to write, rewrite, and access data on a magnetic disk, a storage device. This process is known as Magnetic Disk.</a:t>
            </a:r>
          </a:p>
          <a:p>
            <a:pPr lvl="0" algn="just">
              <a:lnSpc>
                <a:spcPct val="150000"/>
              </a:lnSpc>
            </a:pPr>
            <a:r>
              <a:rPr lang="en-US" sz="3600" dirty="0" smtClean="0">
                <a:latin typeface="Cambria" pitchFamily="18" charset="0"/>
              </a:rPr>
              <a:t>It is coated magnetically and has tracks, spots, and sectors for storing data.</a:t>
            </a:r>
          </a:p>
          <a:p>
            <a:pPr lvl="0" algn="just">
              <a:lnSpc>
                <a:spcPct val="150000"/>
              </a:lnSpc>
            </a:pPr>
            <a:r>
              <a:rPr lang="en-US" sz="3200" dirty="0" smtClean="0">
                <a:latin typeface="Cambria" pitchFamily="18" charset="0"/>
              </a:rPr>
              <a:t>Basic Common Examples of Magnetic Disks are:</a:t>
            </a:r>
          </a:p>
          <a:p>
            <a:pPr lvl="1" algn="just">
              <a:lnSpc>
                <a:spcPct val="150000"/>
              </a:lnSpc>
            </a:pPr>
            <a:r>
              <a:rPr lang="en-US" sz="3200" dirty="0" smtClean="0">
                <a:latin typeface="Cambria" pitchFamily="18" charset="0"/>
              </a:rPr>
              <a:t>	Floppy Disks</a:t>
            </a:r>
          </a:p>
          <a:p>
            <a:pPr lvl="1" algn="just">
              <a:lnSpc>
                <a:spcPct val="150000"/>
              </a:lnSpc>
            </a:pPr>
            <a:r>
              <a:rPr lang="en-US" sz="3200" dirty="0" smtClean="0">
                <a:latin typeface="Cambria" pitchFamily="18" charset="0"/>
              </a:rPr>
              <a:t>	Hard Disks</a:t>
            </a:r>
          </a:p>
          <a:p>
            <a:pPr lvl="1" algn="just">
              <a:lnSpc>
                <a:spcPct val="150000"/>
              </a:lnSpc>
            </a:pPr>
            <a:r>
              <a:rPr lang="en-US" sz="3200" dirty="0" smtClean="0">
                <a:latin typeface="Cambria" pitchFamily="18" charset="0"/>
              </a:rPr>
              <a:t>	Zip Disks</a:t>
            </a:r>
          </a:p>
          <a:p>
            <a:pPr lvl="0" algn="just">
              <a:lnSpc>
                <a:spcPct val="150000"/>
              </a:lnSpc>
            </a:pPr>
            <a:endParaRPr lang="en-US" sz="3200" dirty="0">
              <a:latin typeface="Cambria" pitchFamily="18" charset="0"/>
            </a:endParaRPr>
          </a:p>
        </p:txBody>
      </p:sp>
      <p:pic>
        <p:nvPicPr>
          <p:cNvPr id="7169" name="Picture 1" descr="C:\Users\Bsc_GCD\Desktop\mass-storage-structure-in-operating-systems.jpg"/>
          <p:cNvPicPr>
            <a:picLocks noChangeAspect="1" noChangeArrowheads="1"/>
          </p:cNvPicPr>
          <p:nvPr/>
        </p:nvPicPr>
        <p:blipFill>
          <a:blip r:embed="rId3"/>
          <a:srcRect/>
          <a:stretch>
            <a:fillRect/>
          </a:stretch>
        </p:blipFill>
        <p:spPr bwMode="auto">
          <a:xfrm>
            <a:off x="12816839" y="4054532"/>
            <a:ext cx="5072149" cy="480519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992</Words>
  <Application>Microsoft Office PowerPoint</Application>
  <PresentationFormat>Custom</PresentationFormat>
  <Paragraphs>98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Bsc_GCD</cp:lastModifiedBy>
  <cp:revision>34</cp:revision>
  <dcterms:created xsi:type="dcterms:W3CDTF">2006-08-16T00:00:00Z</dcterms:created>
  <dcterms:modified xsi:type="dcterms:W3CDTF">2023-03-29T06:03:09Z</dcterms:modified>
</cp:coreProperties>
</file>